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7"/>
  </p:notesMasterIdLst>
  <p:sldIdLst>
    <p:sldId id="256" r:id="rId2"/>
    <p:sldId id="257" r:id="rId3"/>
    <p:sldId id="259" r:id="rId4"/>
    <p:sldId id="258" r:id="rId5"/>
    <p:sldId id="260" r:id="rId6"/>
    <p:sldId id="261" r:id="rId7"/>
    <p:sldId id="284" r:id="rId8"/>
    <p:sldId id="262" r:id="rId9"/>
    <p:sldId id="263" r:id="rId10"/>
    <p:sldId id="264" r:id="rId11"/>
    <p:sldId id="300" r:id="rId12"/>
    <p:sldId id="274" r:id="rId13"/>
    <p:sldId id="265" r:id="rId14"/>
    <p:sldId id="299" r:id="rId15"/>
    <p:sldId id="289" r:id="rId16"/>
    <p:sldId id="266" r:id="rId17"/>
    <p:sldId id="298" r:id="rId18"/>
    <p:sldId id="288" r:id="rId19"/>
    <p:sldId id="267" r:id="rId20"/>
    <p:sldId id="301" r:id="rId21"/>
    <p:sldId id="297" r:id="rId22"/>
    <p:sldId id="287" r:id="rId23"/>
    <p:sldId id="268" r:id="rId24"/>
    <p:sldId id="296" r:id="rId25"/>
    <p:sldId id="286" r:id="rId26"/>
    <p:sldId id="269" r:id="rId27"/>
    <p:sldId id="293" r:id="rId28"/>
    <p:sldId id="285" r:id="rId29"/>
    <p:sldId id="290" r:id="rId30"/>
    <p:sldId id="295" r:id="rId31"/>
    <p:sldId id="276" r:id="rId32"/>
    <p:sldId id="291" r:id="rId33"/>
    <p:sldId id="294" r:id="rId34"/>
    <p:sldId id="275" r:id="rId35"/>
    <p:sldId id="272"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3F19165D-B920-43E4-96AC-D3CF3B1B6659}">
  <a:tblStyle styleId="{3F19165D-B920-43E4-96AC-D3CF3B1B66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60"/>
  </p:normalViewPr>
  <p:slideViewPr>
    <p:cSldViewPr>
      <p:cViewPr>
        <p:scale>
          <a:sx n="62" d="100"/>
          <a:sy n="62" d="100"/>
        </p:scale>
        <p:origin x="-1572" y="-21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42209729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ed75ccf_0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3189150"/>
            <a:ext cx="4126800" cy="15465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800"/>
              <a:buFont typeface="Playfair Display"/>
              <a:buNone/>
              <a:defRPr sz="4800"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9pPr>
          </a:lstStyle>
          <a:p>
            <a:endParaRPr/>
          </a:p>
        </p:txBody>
      </p:sp>
      <p:sp>
        <p:nvSpPr>
          <p:cNvPr id="11" name="Google Shape;11;p2"/>
          <p:cNvSpPr/>
          <p:nvPr/>
        </p:nvSpPr>
        <p:spPr>
          <a:xfrm>
            <a:off x="25" y="5216825"/>
            <a:ext cx="9144000" cy="1641300"/>
          </a:xfrm>
          <a:prstGeom prst="rect">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261500" y="2882400"/>
            <a:ext cx="6621000" cy="10932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SzPts val="3000"/>
              <a:buFont typeface="Playfair Display"/>
              <a:buChar char="◈"/>
              <a:defRPr i="1">
                <a:latin typeface="Playfair Display"/>
                <a:ea typeface="Playfair Display"/>
                <a:cs typeface="Playfair Display"/>
                <a:sym typeface="Playfair Display"/>
              </a:defRPr>
            </a:lvl1pPr>
            <a:lvl2pPr marL="914400" lvl="1" indent="-381000" algn="ctr" rtl="0">
              <a:spcBef>
                <a:spcPts val="0"/>
              </a:spcBef>
              <a:spcAft>
                <a:spcPts val="0"/>
              </a:spcAft>
              <a:buSzPts val="2400"/>
              <a:buFont typeface="Playfair Display"/>
              <a:buChar char="○"/>
              <a:defRPr i="1">
                <a:latin typeface="Playfair Display"/>
                <a:ea typeface="Playfair Display"/>
                <a:cs typeface="Playfair Display"/>
                <a:sym typeface="Playfair Display"/>
              </a:defRPr>
            </a:lvl2pPr>
            <a:lvl3pPr marL="1371600" lvl="2" indent="-381000" algn="ctr" rtl="0">
              <a:spcBef>
                <a:spcPts val="0"/>
              </a:spcBef>
              <a:spcAft>
                <a:spcPts val="0"/>
              </a:spcAft>
              <a:buSzPts val="2400"/>
              <a:buFont typeface="Playfair Display"/>
              <a:buChar char="■"/>
              <a:defRPr i="1">
                <a:latin typeface="Playfair Display"/>
                <a:ea typeface="Playfair Display"/>
                <a:cs typeface="Playfair Display"/>
                <a:sym typeface="Playfair Display"/>
              </a:defRPr>
            </a:lvl3pPr>
            <a:lvl4pPr marL="1828800" lvl="3" indent="-342900" algn="ctr" rtl="0">
              <a:spcBef>
                <a:spcPts val="0"/>
              </a:spcBef>
              <a:spcAft>
                <a:spcPts val="0"/>
              </a:spcAft>
              <a:buSzPts val="1800"/>
              <a:buFont typeface="Playfair Display"/>
              <a:buChar char="●"/>
              <a:defRPr i="1">
                <a:latin typeface="Playfair Display"/>
                <a:ea typeface="Playfair Display"/>
                <a:cs typeface="Playfair Display"/>
                <a:sym typeface="Playfair Display"/>
              </a:defRPr>
            </a:lvl4pPr>
            <a:lvl5pPr marL="2286000" lvl="4" indent="-342900" algn="ctr" rtl="0">
              <a:spcBef>
                <a:spcPts val="0"/>
              </a:spcBef>
              <a:spcAft>
                <a:spcPts val="0"/>
              </a:spcAft>
              <a:buSzPts val="1800"/>
              <a:buFont typeface="Playfair Display"/>
              <a:buChar char="○"/>
              <a:defRPr i="1">
                <a:latin typeface="Playfair Display"/>
                <a:ea typeface="Playfair Display"/>
                <a:cs typeface="Playfair Display"/>
                <a:sym typeface="Playfair Display"/>
              </a:defRPr>
            </a:lvl5pPr>
            <a:lvl6pPr marL="2743200" lvl="5" indent="-342900" algn="ctr" rtl="0">
              <a:spcBef>
                <a:spcPts val="0"/>
              </a:spcBef>
              <a:spcAft>
                <a:spcPts val="0"/>
              </a:spcAft>
              <a:buSzPts val="1800"/>
              <a:buFont typeface="Playfair Display"/>
              <a:buChar char="■"/>
              <a:defRPr i="1">
                <a:latin typeface="Playfair Display"/>
                <a:ea typeface="Playfair Display"/>
                <a:cs typeface="Playfair Display"/>
                <a:sym typeface="Playfair Display"/>
              </a:defRPr>
            </a:lvl6pPr>
            <a:lvl7pPr marL="3200400" lvl="6" indent="-342900" algn="ctr" rtl="0">
              <a:spcBef>
                <a:spcPts val="0"/>
              </a:spcBef>
              <a:spcAft>
                <a:spcPts val="0"/>
              </a:spcAft>
              <a:buSzPts val="1800"/>
              <a:buFont typeface="Playfair Display"/>
              <a:buChar char="●"/>
              <a:defRPr i="1">
                <a:latin typeface="Playfair Display"/>
                <a:ea typeface="Playfair Display"/>
                <a:cs typeface="Playfair Display"/>
                <a:sym typeface="Playfair Display"/>
              </a:defRPr>
            </a:lvl7pPr>
            <a:lvl8pPr marL="3657600" lvl="7" indent="-342900" algn="ctr" rtl="0">
              <a:spcBef>
                <a:spcPts val="0"/>
              </a:spcBef>
              <a:spcAft>
                <a:spcPts val="0"/>
              </a:spcAft>
              <a:buSzPts val="1800"/>
              <a:buFont typeface="Playfair Display"/>
              <a:buChar char="○"/>
              <a:defRPr i="1">
                <a:latin typeface="Playfair Display"/>
                <a:ea typeface="Playfair Display"/>
                <a:cs typeface="Playfair Display"/>
                <a:sym typeface="Playfair Display"/>
              </a:defRPr>
            </a:lvl8pPr>
            <a:lvl9pPr marL="4114800" lvl="8" indent="-342900" algn="ctr">
              <a:spcBef>
                <a:spcPts val="0"/>
              </a:spcBef>
              <a:spcAft>
                <a:spcPts val="0"/>
              </a:spcAft>
              <a:buSzPts val="1800"/>
              <a:buFont typeface="Playfair Display"/>
              <a:buChar char="■"/>
              <a:defRPr i="1">
                <a:latin typeface="Playfair Display"/>
                <a:ea typeface="Playfair Display"/>
                <a:cs typeface="Playfair Display"/>
                <a:sym typeface="Playfair Display"/>
              </a:defRPr>
            </a:lvl9pPr>
          </a:lstStyle>
          <a:p>
            <a:endParaRPr/>
          </a:p>
        </p:txBody>
      </p:sp>
      <p:sp>
        <p:nvSpPr>
          <p:cNvPr id="19" name="Google Shape;19;p4"/>
          <p:cNvSpPr txBox="1"/>
          <p:nvPr/>
        </p:nvSpPr>
        <p:spPr>
          <a:xfrm>
            <a:off x="3593400" y="1012467"/>
            <a:ext cx="1957200" cy="86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D900"/>
                </a:solidFill>
                <a:latin typeface="Playfair Display"/>
                <a:ea typeface="Playfair Display"/>
                <a:cs typeface="Playfair Display"/>
                <a:sym typeface="Playfair Display"/>
              </a:rPr>
              <a:t>“</a:t>
            </a:r>
            <a:endParaRPr sz="9600">
              <a:solidFill>
                <a:srgbClr val="FFD900"/>
              </a:solidFill>
              <a:latin typeface="Playfair Display"/>
              <a:ea typeface="Playfair Display"/>
              <a:cs typeface="Playfair Display"/>
              <a:sym typeface="Playfair Display"/>
            </a:endParaRPr>
          </a:p>
        </p:txBody>
      </p:sp>
      <p:cxnSp>
        <p:nvCxnSpPr>
          <p:cNvPr id="20" name="Google Shape;20;p4"/>
          <p:cNvCxnSpPr/>
          <p:nvPr/>
        </p:nvCxnSpPr>
        <p:spPr>
          <a:xfrm>
            <a:off x="3028650" y="5540732"/>
            <a:ext cx="3086700" cy="0"/>
          </a:xfrm>
          <a:prstGeom prst="straightConnector1">
            <a:avLst/>
          </a:prstGeom>
          <a:noFill/>
          <a:ln w="19050" cap="flat" cmpd="sng">
            <a:solidFill>
              <a:srgbClr val="FFD900"/>
            </a:solidFill>
            <a:prstDash val="solid"/>
            <a:round/>
            <a:headEnd type="none" w="med" len="med"/>
            <a:tailEnd type="none" w="med" len="med"/>
          </a:ln>
        </p:spPr>
      </p:cxnSp>
      <p:sp>
        <p:nvSpPr>
          <p:cNvPr id="21" name="Google Shape;21;p4"/>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atin typeface="Playfair Display"/>
                <a:ea typeface="Playfair Display"/>
                <a:cs typeface="Playfair Display"/>
                <a:sym typeface="Playfair Display"/>
              </a:defRPr>
            </a:lvl1pPr>
            <a:lvl2pPr lvl="1">
              <a:buNone/>
              <a:defRPr>
                <a:latin typeface="Playfair Display"/>
                <a:ea typeface="Playfair Display"/>
                <a:cs typeface="Playfair Display"/>
                <a:sym typeface="Playfair Display"/>
              </a:defRPr>
            </a:lvl2pPr>
            <a:lvl3pPr lvl="2">
              <a:buNone/>
              <a:defRPr>
                <a:latin typeface="Playfair Display"/>
                <a:ea typeface="Playfair Display"/>
                <a:cs typeface="Playfair Display"/>
                <a:sym typeface="Playfair Display"/>
              </a:defRPr>
            </a:lvl3pPr>
            <a:lvl4pPr lvl="3">
              <a:buNone/>
              <a:defRPr>
                <a:latin typeface="Playfair Display"/>
                <a:ea typeface="Playfair Display"/>
                <a:cs typeface="Playfair Display"/>
                <a:sym typeface="Playfair Display"/>
              </a:defRPr>
            </a:lvl4pPr>
            <a:lvl5pPr lvl="4">
              <a:buNone/>
              <a:defRPr>
                <a:latin typeface="Playfair Display"/>
                <a:ea typeface="Playfair Display"/>
                <a:cs typeface="Playfair Display"/>
                <a:sym typeface="Playfair Display"/>
              </a:defRPr>
            </a:lvl5pPr>
            <a:lvl6pPr lvl="5">
              <a:buNone/>
              <a:defRPr>
                <a:latin typeface="Playfair Display"/>
                <a:ea typeface="Playfair Display"/>
                <a:cs typeface="Playfair Display"/>
                <a:sym typeface="Playfair Display"/>
              </a:defRPr>
            </a:lvl6pPr>
            <a:lvl7pPr lvl="6">
              <a:buNone/>
              <a:defRPr>
                <a:latin typeface="Playfair Display"/>
                <a:ea typeface="Playfair Display"/>
                <a:cs typeface="Playfair Display"/>
                <a:sym typeface="Playfair Display"/>
              </a:defRPr>
            </a:lvl7pPr>
            <a:lvl8pPr lvl="7">
              <a:buNone/>
              <a:defRPr>
                <a:latin typeface="Playfair Display"/>
                <a:ea typeface="Playfair Display"/>
                <a:cs typeface="Playfair Display"/>
                <a:sym typeface="Playfair Display"/>
              </a:defRPr>
            </a:lvl8pPr>
            <a:lvl9pPr lvl="8">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25" y="6636000"/>
            <a:ext cx="9144000" cy="222000"/>
          </a:xfrm>
          <a:prstGeom prst="rect">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457200" y="0"/>
            <a:ext cx="8229600" cy="1295400"/>
          </a:xfrm>
          <a:prstGeom prst="rect">
            <a:avLst/>
          </a:prstGeom>
        </p:spPr>
        <p:txBody>
          <a:bodyPr spcFirstLastPara="1" wrap="square" lIns="91425" tIns="91425" rIns="91425" bIns="91425" anchor="ctr" anchorCtr="0"/>
          <a:lstStyle>
            <a:lvl1pPr lvl="0" algn="ctr">
              <a:spcBef>
                <a:spcPts val="0"/>
              </a:spcBef>
              <a:spcAft>
                <a:spcPts val="0"/>
              </a:spcAft>
              <a:buClr>
                <a:srgbClr val="F3F3F3"/>
              </a:buClr>
              <a:buSzPts val="2400"/>
              <a:buNone/>
              <a:defRPr sz="2400" b="0">
                <a:solidFill>
                  <a:srgbClr val="F3F3F3"/>
                </a:solidFill>
              </a:defRPr>
            </a:lvl1pPr>
            <a:lvl2pPr lvl="1" algn="ctr">
              <a:spcBef>
                <a:spcPts val="0"/>
              </a:spcBef>
              <a:spcAft>
                <a:spcPts val="0"/>
              </a:spcAft>
              <a:buClr>
                <a:srgbClr val="999999"/>
              </a:buClr>
              <a:buSzPts val="2400"/>
              <a:buNone/>
              <a:defRPr sz="2400" b="0">
                <a:solidFill>
                  <a:srgbClr val="999999"/>
                </a:solidFill>
              </a:defRPr>
            </a:lvl2pPr>
            <a:lvl3pPr lvl="2" algn="ctr">
              <a:spcBef>
                <a:spcPts val="0"/>
              </a:spcBef>
              <a:spcAft>
                <a:spcPts val="0"/>
              </a:spcAft>
              <a:buClr>
                <a:srgbClr val="999999"/>
              </a:buClr>
              <a:buSzPts val="2400"/>
              <a:buNone/>
              <a:defRPr sz="2400" b="0">
                <a:solidFill>
                  <a:srgbClr val="999999"/>
                </a:solidFill>
              </a:defRPr>
            </a:lvl3pPr>
            <a:lvl4pPr lvl="3" algn="ctr">
              <a:spcBef>
                <a:spcPts val="0"/>
              </a:spcBef>
              <a:spcAft>
                <a:spcPts val="0"/>
              </a:spcAft>
              <a:buClr>
                <a:srgbClr val="999999"/>
              </a:buClr>
              <a:buSzPts val="2400"/>
              <a:buNone/>
              <a:defRPr sz="2400" b="0">
                <a:solidFill>
                  <a:srgbClr val="999999"/>
                </a:solidFill>
              </a:defRPr>
            </a:lvl4pPr>
            <a:lvl5pPr lvl="4" algn="ctr">
              <a:spcBef>
                <a:spcPts val="0"/>
              </a:spcBef>
              <a:spcAft>
                <a:spcPts val="0"/>
              </a:spcAft>
              <a:buClr>
                <a:srgbClr val="999999"/>
              </a:buClr>
              <a:buSzPts val="2400"/>
              <a:buNone/>
              <a:defRPr sz="2400" b="0">
                <a:solidFill>
                  <a:srgbClr val="999999"/>
                </a:solidFill>
              </a:defRPr>
            </a:lvl5pPr>
            <a:lvl6pPr lvl="5" algn="ctr">
              <a:spcBef>
                <a:spcPts val="0"/>
              </a:spcBef>
              <a:spcAft>
                <a:spcPts val="0"/>
              </a:spcAft>
              <a:buClr>
                <a:srgbClr val="999999"/>
              </a:buClr>
              <a:buSzPts val="2400"/>
              <a:buNone/>
              <a:defRPr sz="2400" b="0">
                <a:solidFill>
                  <a:srgbClr val="999999"/>
                </a:solidFill>
              </a:defRPr>
            </a:lvl6pPr>
            <a:lvl7pPr lvl="6" algn="ctr">
              <a:spcBef>
                <a:spcPts val="0"/>
              </a:spcBef>
              <a:spcAft>
                <a:spcPts val="0"/>
              </a:spcAft>
              <a:buClr>
                <a:srgbClr val="999999"/>
              </a:buClr>
              <a:buSzPts val="2400"/>
              <a:buNone/>
              <a:defRPr sz="2400" b="0">
                <a:solidFill>
                  <a:srgbClr val="999999"/>
                </a:solidFill>
              </a:defRPr>
            </a:lvl7pPr>
            <a:lvl8pPr lvl="7" algn="ctr">
              <a:spcBef>
                <a:spcPts val="0"/>
              </a:spcBef>
              <a:spcAft>
                <a:spcPts val="0"/>
              </a:spcAft>
              <a:buClr>
                <a:srgbClr val="999999"/>
              </a:buClr>
              <a:buSzPts val="2400"/>
              <a:buNone/>
              <a:defRPr sz="2400" b="0">
                <a:solidFill>
                  <a:srgbClr val="999999"/>
                </a:solidFill>
              </a:defRPr>
            </a:lvl8pPr>
            <a:lvl9pPr lvl="8" algn="ctr">
              <a:spcBef>
                <a:spcPts val="0"/>
              </a:spcBef>
              <a:spcAft>
                <a:spcPts val="0"/>
              </a:spcAft>
              <a:buClr>
                <a:srgbClr val="999999"/>
              </a:buClr>
              <a:buSzPts val="2400"/>
              <a:buNone/>
              <a:defRPr sz="2400" b="0">
                <a:solidFill>
                  <a:srgbClr val="999999"/>
                </a:solidFill>
              </a:defRPr>
            </a:lvl9pPr>
          </a:lstStyle>
          <a:p>
            <a:endParaRPr/>
          </a:p>
        </p:txBody>
      </p:sp>
      <p:sp>
        <p:nvSpPr>
          <p:cNvPr id="25" name="Google Shape;25;p5"/>
          <p:cNvSpPr txBox="1">
            <a:spLocks noGrp="1"/>
          </p:cNvSpPr>
          <p:nvPr>
            <p:ph type="body" idx="1"/>
          </p:nvPr>
        </p:nvSpPr>
        <p:spPr>
          <a:xfrm>
            <a:off x="1005600" y="1600200"/>
            <a:ext cx="7132800" cy="48375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cxnSp>
        <p:nvCxnSpPr>
          <p:cNvPr id="26" name="Google Shape;26;p5"/>
          <p:cNvCxnSpPr/>
          <p:nvPr/>
        </p:nvCxnSpPr>
        <p:spPr>
          <a:xfrm>
            <a:off x="3028650" y="1295408"/>
            <a:ext cx="3086700" cy="0"/>
          </a:xfrm>
          <a:prstGeom prst="straightConnector1">
            <a:avLst/>
          </a:prstGeom>
          <a:noFill/>
          <a:ln w="19050" cap="flat" cmpd="sng">
            <a:solidFill>
              <a:srgbClr val="FFD900"/>
            </a:solidFill>
            <a:prstDash val="solid"/>
            <a:round/>
            <a:headEnd type="none" w="med" len="med"/>
            <a:tailEnd type="none" w="med" len="med"/>
          </a:ln>
        </p:spPr>
      </p:cxnSp>
      <p:sp>
        <p:nvSpPr>
          <p:cNvPr id="27" name="Google Shape;27;p5"/>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0"/>
            <a:ext cx="8229600" cy="1295400"/>
          </a:xfrm>
          <a:prstGeom prst="rect">
            <a:avLst/>
          </a:prstGeom>
        </p:spPr>
        <p:txBody>
          <a:bodyPr spcFirstLastPara="1" wrap="square" lIns="91425" tIns="91425" rIns="91425" bIns="91425" anchor="ctr" anchorCtr="0"/>
          <a:lstStyle>
            <a:lvl1pPr lvl="0" algn="ctr">
              <a:spcBef>
                <a:spcPts val="0"/>
              </a:spcBef>
              <a:spcAft>
                <a:spcPts val="0"/>
              </a:spcAft>
              <a:buSzPts val="2400"/>
              <a:buNone/>
              <a:defRPr sz="24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30" name="Google Shape;30;p6"/>
          <p:cNvSpPr txBox="1">
            <a:spLocks noGrp="1"/>
          </p:cNvSpPr>
          <p:nvPr>
            <p:ph type="body" idx="1"/>
          </p:nvPr>
        </p:nvSpPr>
        <p:spPr>
          <a:xfrm>
            <a:off x="880026" y="1600200"/>
            <a:ext cx="3584100" cy="47742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1" name="Google Shape;31;p6"/>
          <p:cNvSpPr txBox="1">
            <a:spLocks noGrp="1"/>
          </p:cNvSpPr>
          <p:nvPr>
            <p:ph type="body" idx="2"/>
          </p:nvPr>
        </p:nvSpPr>
        <p:spPr>
          <a:xfrm>
            <a:off x="4679875" y="1600200"/>
            <a:ext cx="3584100" cy="47742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cxnSp>
        <p:nvCxnSpPr>
          <p:cNvPr id="32" name="Google Shape;32;p6"/>
          <p:cNvCxnSpPr/>
          <p:nvPr/>
        </p:nvCxnSpPr>
        <p:spPr>
          <a:xfrm>
            <a:off x="3028650" y="1295408"/>
            <a:ext cx="3086700" cy="0"/>
          </a:xfrm>
          <a:prstGeom prst="straightConnector1">
            <a:avLst/>
          </a:prstGeom>
          <a:noFill/>
          <a:ln w="19050" cap="flat" cmpd="sng">
            <a:solidFill>
              <a:srgbClr val="FFD900"/>
            </a:solidFill>
            <a:prstDash val="solid"/>
            <a:round/>
            <a:headEnd type="none" w="med" len="med"/>
            <a:tailEnd type="none" w="med" len="med"/>
          </a:ln>
        </p:spPr>
      </p:cxnSp>
      <p:sp>
        <p:nvSpPr>
          <p:cNvPr id="33" name="Google Shape;33;p6"/>
          <p:cNvSpPr/>
          <p:nvPr/>
        </p:nvSpPr>
        <p:spPr>
          <a:xfrm>
            <a:off x="25" y="6636000"/>
            <a:ext cx="9144000" cy="222000"/>
          </a:xfrm>
          <a:prstGeom prst="rect">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57200" y="0"/>
            <a:ext cx="8229600" cy="1295400"/>
          </a:xfrm>
          <a:prstGeom prst="rect">
            <a:avLst/>
          </a:prstGeom>
        </p:spPr>
        <p:txBody>
          <a:bodyPr spcFirstLastPara="1" wrap="square" lIns="91425" tIns="91425" rIns="91425" bIns="91425" anchor="ctr" anchorCtr="0"/>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457200" y="1600200"/>
            <a:ext cx="2631900" cy="451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8" name="Google Shape;38;p7"/>
          <p:cNvSpPr txBox="1">
            <a:spLocks noGrp="1"/>
          </p:cNvSpPr>
          <p:nvPr>
            <p:ph type="body" idx="2"/>
          </p:nvPr>
        </p:nvSpPr>
        <p:spPr>
          <a:xfrm>
            <a:off x="3223964" y="1600200"/>
            <a:ext cx="2631900" cy="451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9" name="Google Shape;39;p7"/>
          <p:cNvSpPr txBox="1">
            <a:spLocks noGrp="1"/>
          </p:cNvSpPr>
          <p:nvPr>
            <p:ph type="body" idx="3"/>
          </p:nvPr>
        </p:nvSpPr>
        <p:spPr>
          <a:xfrm>
            <a:off x="5990727" y="1600200"/>
            <a:ext cx="2631900" cy="451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0" name="Google Shape;40;p7"/>
          <p:cNvCxnSpPr/>
          <p:nvPr/>
        </p:nvCxnSpPr>
        <p:spPr>
          <a:xfrm>
            <a:off x="3028650" y="1295408"/>
            <a:ext cx="3086700" cy="0"/>
          </a:xfrm>
          <a:prstGeom prst="straightConnector1">
            <a:avLst/>
          </a:prstGeom>
          <a:noFill/>
          <a:ln w="19050" cap="flat" cmpd="sng">
            <a:solidFill>
              <a:srgbClr val="FFD900"/>
            </a:solidFill>
            <a:prstDash val="solid"/>
            <a:round/>
            <a:headEnd type="none" w="med" len="med"/>
            <a:tailEnd type="none" w="med" len="med"/>
          </a:ln>
        </p:spPr>
      </p:cxnSp>
      <p:sp>
        <p:nvSpPr>
          <p:cNvPr id="41" name="Google Shape;41;p7"/>
          <p:cNvSpPr/>
          <p:nvPr/>
        </p:nvSpPr>
        <p:spPr>
          <a:xfrm>
            <a:off x="25" y="6636000"/>
            <a:ext cx="9144000" cy="222000"/>
          </a:xfrm>
          <a:prstGeom prst="rect">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0"/>
            <a:ext cx="8229600" cy="1295400"/>
          </a:xfrm>
          <a:prstGeom prst="rect">
            <a:avLst/>
          </a:prstGeom>
        </p:spPr>
        <p:txBody>
          <a:bodyPr spcFirstLastPara="1" wrap="square" lIns="91425" tIns="91425" rIns="91425" bIns="91425" anchor="ctr" anchorCtr="0"/>
          <a:lstStyle>
            <a:lvl1pPr lvl="0" algn="ctr">
              <a:spcBef>
                <a:spcPts val="0"/>
              </a:spcBef>
              <a:spcAft>
                <a:spcPts val="0"/>
              </a:spcAft>
              <a:buSzPts val="2400"/>
              <a:buNone/>
              <a:defRPr sz="24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cxnSp>
        <p:nvCxnSpPr>
          <p:cNvPr id="45" name="Google Shape;45;p8"/>
          <p:cNvCxnSpPr/>
          <p:nvPr/>
        </p:nvCxnSpPr>
        <p:spPr>
          <a:xfrm>
            <a:off x="3028650" y="1295408"/>
            <a:ext cx="3086700" cy="0"/>
          </a:xfrm>
          <a:prstGeom prst="straightConnector1">
            <a:avLst/>
          </a:prstGeom>
          <a:noFill/>
          <a:ln w="19050" cap="flat" cmpd="sng">
            <a:solidFill>
              <a:srgbClr val="FFD900"/>
            </a:solidFill>
            <a:prstDash val="solid"/>
            <a:round/>
            <a:headEnd type="none" w="med" len="med"/>
            <a:tailEnd type="none" w="med" len="med"/>
          </a:ln>
        </p:spPr>
      </p:cxnSp>
      <p:sp>
        <p:nvSpPr>
          <p:cNvPr id="46" name="Google Shape;46;p8"/>
          <p:cNvSpPr/>
          <p:nvPr/>
        </p:nvSpPr>
        <p:spPr>
          <a:xfrm>
            <a:off x="25" y="6636000"/>
            <a:ext cx="9144000" cy="222000"/>
          </a:xfrm>
          <a:prstGeom prst="rect">
            <a:avLst/>
          </a:prstGeom>
          <a:solidFill>
            <a:srgbClr val="FFD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txBox="1">
            <a:spLocks noGrp="1"/>
          </p:cNvSpPr>
          <p:nvPr>
            <p:ph type="body" idx="1"/>
          </p:nvPr>
        </p:nvSpPr>
        <p:spPr>
          <a:xfrm>
            <a:off x="457200" y="5875073"/>
            <a:ext cx="8229600" cy="982800"/>
          </a:xfrm>
          <a:prstGeom prst="rect">
            <a:avLst/>
          </a:prstGeom>
        </p:spPr>
        <p:txBody>
          <a:bodyPr spcFirstLastPara="1" wrap="square" lIns="91425" tIns="91425" rIns="91425" bIns="91425" anchor="ctr" anchorCtr="0"/>
          <a:lstStyle>
            <a:lvl1pPr marL="457200" lvl="0" indent="-228600" algn="ctr">
              <a:spcBef>
                <a:spcPts val="360"/>
              </a:spcBef>
              <a:spcAft>
                <a:spcPts val="0"/>
              </a:spcAft>
              <a:buSzPts val="1600"/>
              <a:buFont typeface="Playfair Display"/>
              <a:buNone/>
              <a:defRPr sz="1600" i="1">
                <a:latin typeface="Playfair Display"/>
                <a:ea typeface="Playfair Display"/>
                <a:cs typeface="Playfair Display"/>
                <a:sym typeface="Playfair Display"/>
              </a:defRPr>
            </a:lvl1pPr>
          </a:lstStyle>
          <a:p>
            <a:endParaRPr/>
          </a:p>
        </p:txBody>
      </p:sp>
      <p:cxnSp>
        <p:nvCxnSpPr>
          <p:cNvPr id="50" name="Google Shape;50;p9"/>
          <p:cNvCxnSpPr/>
          <p:nvPr/>
        </p:nvCxnSpPr>
        <p:spPr>
          <a:xfrm>
            <a:off x="3028650" y="5875082"/>
            <a:ext cx="3086700" cy="0"/>
          </a:xfrm>
          <a:prstGeom prst="straightConnector1">
            <a:avLst/>
          </a:prstGeom>
          <a:noFill/>
          <a:ln w="19050" cap="flat" cmpd="sng">
            <a:solidFill>
              <a:srgbClr val="FFD900"/>
            </a:solidFill>
            <a:prstDash val="solid"/>
            <a:round/>
            <a:headEnd type="none" w="med" len="med"/>
            <a:tailEnd type="none" w="med" len="med"/>
          </a:ln>
        </p:spPr>
      </p:cxnSp>
      <p:sp>
        <p:nvSpPr>
          <p:cNvPr id="51" name="Google Shape;51;p9"/>
          <p:cNvSpPr txBox="1">
            <a:spLocks noGrp="1"/>
          </p:cNvSpPr>
          <p:nvPr>
            <p:ph type="sldNum" idx="12"/>
          </p:nvPr>
        </p:nvSpPr>
        <p:spPr>
          <a:xfrm>
            <a:off x="4297650" y="6488203"/>
            <a:ext cx="548700" cy="369900"/>
          </a:xfrm>
          <a:prstGeom prst="rect">
            <a:avLst/>
          </a:prstGeom>
        </p:spPr>
        <p:txBody>
          <a:bodyPr spcFirstLastPara="1" wrap="square" lIns="91425" tIns="91425" rIns="91425" bIns="91425" anchor="t" anchorCtr="0">
            <a:noAutofit/>
          </a:bodyPr>
          <a:lstStyle>
            <a:lvl1pPr lvl="0">
              <a:buNone/>
              <a:defRPr>
                <a:latin typeface="Playfair Display"/>
                <a:ea typeface="Playfair Display"/>
                <a:cs typeface="Playfair Display"/>
                <a:sym typeface="Playfair Display"/>
              </a:defRPr>
            </a:lvl1pPr>
            <a:lvl2pPr lvl="1">
              <a:buNone/>
              <a:defRPr>
                <a:latin typeface="Playfair Display"/>
                <a:ea typeface="Playfair Display"/>
                <a:cs typeface="Playfair Display"/>
                <a:sym typeface="Playfair Display"/>
              </a:defRPr>
            </a:lvl2pPr>
            <a:lvl3pPr lvl="2">
              <a:buNone/>
              <a:defRPr>
                <a:latin typeface="Playfair Display"/>
                <a:ea typeface="Playfair Display"/>
                <a:cs typeface="Playfair Display"/>
                <a:sym typeface="Playfair Display"/>
              </a:defRPr>
            </a:lvl3pPr>
            <a:lvl4pPr lvl="3">
              <a:buNone/>
              <a:defRPr>
                <a:latin typeface="Playfair Display"/>
                <a:ea typeface="Playfair Display"/>
                <a:cs typeface="Playfair Display"/>
                <a:sym typeface="Playfair Display"/>
              </a:defRPr>
            </a:lvl4pPr>
            <a:lvl5pPr lvl="4">
              <a:buNone/>
              <a:defRPr>
                <a:latin typeface="Playfair Display"/>
                <a:ea typeface="Playfair Display"/>
                <a:cs typeface="Playfair Display"/>
                <a:sym typeface="Playfair Display"/>
              </a:defRPr>
            </a:lvl5pPr>
            <a:lvl6pPr lvl="5">
              <a:buNone/>
              <a:defRPr>
                <a:latin typeface="Playfair Display"/>
                <a:ea typeface="Playfair Display"/>
                <a:cs typeface="Playfair Display"/>
                <a:sym typeface="Playfair Display"/>
              </a:defRPr>
            </a:lvl6pPr>
            <a:lvl7pPr lvl="6">
              <a:buNone/>
              <a:defRPr>
                <a:latin typeface="Playfair Display"/>
                <a:ea typeface="Playfair Display"/>
                <a:cs typeface="Playfair Display"/>
                <a:sym typeface="Playfair Display"/>
              </a:defRPr>
            </a:lvl7pPr>
            <a:lvl8pPr lvl="7">
              <a:buNone/>
              <a:defRPr>
                <a:latin typeface="Playfair Display"/>
                <a:ea typeface="Playfair Display"/>
                <a:cs typeface="Playfair Display"/>
                <a:sym typeface="Playfair Display"/>
              </a:defRPr>
            </a:lvl8pPr>
            <a:lvl9pPr lvl="8">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cxnSp>
        <p:nvCxnSpPr>
          <p:cNvPr id="53" name="Google Shape;53;p10"/>
          <p:cNvCxnSpPr/>
          <p:nvPr/>
        </p:nvCxnSpPr>
        <p:spPr>
          <a:xfrm>
            <a:off x="734700" y="6310075"/>
            <a:ext cx="7674600" cy="0"/>
          </a:xfrm>
          <a:prstGeom prst="straightConnector1">
            <a:avLst/>
          </a:prstGeom>
          <a:noFill/>
          <a:ln w="19050" cap="flat" cmpd="sng">
            <a:solidFill>
              <a:srgbClr val="FFD900"/>
            </a:solidFill>
            <a:prstDash val="solid"/>
            <a:round/>
            <a:headEnd type="none" w="med" len="med"/>
            <a:tailEnd type="none" w="med" len="med"/>
          </a:ln>
        </p:spPr>
      </p:cxnSp>
      <p:cxnSp>
        <p:nvCxnSpPr>
          <p:cNvPr id="54" name="Google Shape;54;p10"/>
          <p:cNvCxnSpPr/>
          <p:nvPr/>
        </p:nvCxnSpPr>
        <p:spPr>
          <a:xfrm>
            <a:off x="734700" y="547925"/>
            <a:ext cx="7674600" cy="0"/>
          </a:xfrm>
          <a:prstGeom prst="straightConnector1">
            <a:avLst/>
          </a:prstGeom>
          <a:noFill/>
          <a:ln w="19050" cap="flat" cmpd="sng">
            <a:solidFill>
              <a:srgbClr val="FFD900"/>
            </a:solidFill>
            <a:prstDash val="solid"/>
            <a:round/>
            <a:headEnd type="none" w="med" len="med"/>
            <a:tailEnd type="none" w="med" len="med"/>
          </a:ln>
        </p:spPr>
      </p:cxnSp>
      <p:sp>
        <p:nvSpPr>
          <p:cNvPr id="55" name="Google Shape;55;p10"/>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600"/>
              <a:buFont typeface="Playfair Display"/>
              <a:buNone/>
              <a:defRPr sz="3600">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3600"/>
              <a:buFont typeface="Playfair Display"/>
              <a:buNone/>
              <a:defRPr sz="3600" b="1">
                <a:solidFill>
                  <a:srgbClr val="FFFFFF"/>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3F3F3"/>
              </a:buClr>
              <a:buSzPts val="3000"/>
              <a:buFont typeface="Droid Sans"/>
              <a:buChar char="◈"/>
              <a:defRPr sz="3000">
                <a:solidFill>
                  <a:srgbClr val="F3F3F3"/>
                </a:solidFill>
                <a:latin typeface="Droid Sans"/>
                <a:ea typeface="Droid Sans"/>
                <a:cs typeface="Droid Sans"/>
                <a:sym typeface="Droid Sans"/>
              </a:defRPr>
            </a:lvl1pPr>
            <a:lvl2pPr marL="914400" lvl="1" indent="-381000">
              <a:spcBef>
                <a:spcPts val="0"/>
              </a:spcBef>
              <a:spcAft>
                <a:spcPts val="0"/>
              </a:spcAft>
              <a:buClr>
                <a:srgbClr val="F3F3F3"/>
              </a:buClr>
              <a:buSzPts val="2400"/>
              <a:buFont typeface="Droid Sans"/>
              <a:buChar char="○"/>
              <a:defRPr sz="2400">
                <a:solidFill>
                  <a:srgbClr val="F3F3F3"/>
                </a:solidFill>
                <a:latin typeface="Droid Sans"/>
                <a:ea typeface="Droid Sans"/>
                <a:cs typeface="Droid Sans"/>
                <a:sym typeface="Droid Sans"/>
              </a:defRPr>
            </a:lvl2pPr>
            <a:lvl3pPr marL="1371600" lvl="2" indent="-381000">
              <a:spcBef>
                <a:spcPts val="0"/>
              </a:spcBef>
              <a:spcAft>
                <a:spcPts val="0"/>
              </a:spcAft>
              <a:buClr>
                <a:srgbClr val="F3F3F3"/>
              </a:buClr>
              <a:buSzPts val="2400"/>
              <a:buFont typeface="Droid Sans"/>
              <a:buChar char="■"/>
              <a:defRPr sz="2400">
                <a:solidFill>
                  <a:srgbClr val="F3F3F3"/>
                </a:solidFill>
                <a:latin typeface="Droid Sans"/>
                <a:ea typeface="Droid Sans"/>
                <a:cs typeface="Droid Sans"/>
                <a:sym typeface="Droid Sans"/>
              </a:defRPr>
            </a:lvl3pPr>
            <a:lvl4pPr marL="1828800" lvl="3"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4pPr>
            <a:lvl5pPr marL="2286000" lvl="4"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5pPr>
            <a:lvl6pPr marL="2743200" lvl="5"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6pPr>
            <a:lvl7pPr marL="3200400" lvl="6"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7pPr>
            <a:lvl8pPr marL="3657600" lvl="7"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8pPr>
            <a:lvl9pPr marL="4114800" lvl="8" indent="-342900">
              <a:spcBef>
                <a:spcPts val="0"/>
              </a:spcBef>
              <a:spcAft>
                <a:spcPts val="0"/>
              </a:spcAft>
              <a:buClr>
                <a:srgbClr val="F3F3F3"/>
              </a:buClr>
              <a:buSzPts val="1800"/>
              <a:buFont typeface="Droid Sans"/>
              <a:buChar char="■"/>
              <a:defRPr sz="1800">
                <a:solidFill>
                  <a:srgbClr val="F3F3F3"/>
                </a:solidFill>
                <a:latin typeface="Droid Sans"/>
                <a:ea typeface="Droid Sans"/>
                <a:cs typeface="Droid Sans"/>
                <a:sym typeface="Droid Sans"/>
              </a:defRPr>
            </a:lvl9pPr>
          </a:lstStyle>
          <a:p>
            <a:endParaRPr/>
          </a:p>
        </p:txBody>
      </p:sp>
      <p:sp>
        <p:nvSpPr>
          <p:cNvPr id="8" name="Google Shape;8;p1"/>
          <p:cNvSpPr txBox="1">
            <a:spLocks noGrp="1"/>
          </p:cNvSpPr>
          <p:nvPr>
            <p:ph type="sldNum" idx="12"/>
          </p:nvPr>
        </p:nvSpPr>
        <p:spPr>
          <a:xfrm>
            <a:off x="4297650" y="6333134"/>
            <a:ext cx="548700" cy="525000"/>
          </a:xfrm>
          <a:prstGeom prst="rect">
            <a:avLst/>
          </a:prstGeom>
          <a:noFill/>
          <a:ln>
            <a:noFill/>
          </a:ln>
        </p:spPr>
        <p:txBody>
          <a:bodyPr spcFirstLastPara="1" wrap="square" lIns="91425" tIns="91425" rIns="91425" bIns="91425" anchor="t" anchorCtr="0">
            <a:noAutofit/>
          </a:bodyPr>
          <a:lstStyle>
            <a:lvl1pPr lvl="0" algn="ctr">
              <a:buNone/>
              <a:defRPr sz="1200">
                <a:solidFill>
                  <a:srgbClr val="FFD900"/>
                </a:solidFill>
                <a:latin typeface="Playfair Display"/>
                <a:ea typeface="Playfair Display"/>
                <a:cs typeface="Playfair Display"/>
                <a:sym typeface="Playfair Display"/>
              </a:defRPr>
            </a:lvl1pPr>
            <a:lvl2pPr lvl="1" algn="ctr">
              <a:buNone/>
              <a:defRPr sz="1200">
                <a:solidFill>
                  <a:srgbClr val="FFD900"/>
                </a:solidFill>
                <a:latin typeface="Playfair Display"/>
                <a:ea typeface="Playfair Display"/>
                <a:cs typeface="Playfair Display"/>
                <a:sym typeface="Playfair Display"/>
              </a:defRPr>
            </a:lvl2pPr>
            <a:lvl3pPr lvl="2" algn="ctr">
              <a:buNone/>
              <a:defRPr sz="1200">
                <a:solidFill>
                  <a:srgbClr val="FFD900"/>
                </a:solidFill>
                <a:latin typeface="Playfair Display"/>
                <a:ea typeface="Playfair Display"/>
                <a:cs typeface="Playfair Display"/>
                <a:sym typeface="Playfair Display"/>
              </a:defRPr>
            </a:lvl3pPr>
            <a:lvl4pPr lvl="3" algn="ctr">
              <a:buNone/>
              <a:defRPr sz="1200">
                <a:solidFill>
                  <a:srgbClr val="FFD900"/>
                </a:solidFill>
                <a:latin typeface="Playfair Display"/>
                <a:ea typeface="Playfair Display"/>
                <a:cs typeface="Playfair Display"/>
                <a:sym typeface="Playfair Display"/>
              </a:defRPr>
            </a:lvl4pPr>
            <a:lvl5pPr lvl="4" algn="ctr">
              <a:buNone/>
              <a:defRPr sz="1200">
                <a:solidFill>
                  <a:srgbClr val="FFD900"/>
                </a:solidFill>
                <a:latin typeface="Playfair Display"/>
                <a:ea typeface="Playfair Display"/>
                <a:cs typeface="Playfair Display"/>
                <a:sym typeface="Playfair Display"/>
              </a:defRPr>
            </a:lvl5pPr>
            <a:lvl6pPr lvl="5" algn="ctr">
              <a:buNone/>
              <a:defRPr sz="1200">
                <a:solidFill>
                  <a:srgbClr val="FFD900"/>
                </a:solidFill>
                <a:latin typeface="Playfair Display"/>
                <a:ea typeface="Playfair Display"/>
                <a:cs typeface="Playfair Display"/>
                <a:sym typeface="Playfair Display"/>
              </a:defRPr>
            </a:lvl6pPr>
            <a:lvl7pPr lvl="6" algn="ctr">
              <a:buNone/>
              <a:defRPr sz="1200">
                <a:solidFill>
                  <a:srgbClr val="FFD900"/>
                </a:solidFill>
                <a:latin typeface="Playfair Display"/>
                <a:ea typeface="Playfair Display"/>
                <a:cs typeface="Playfair Display"/>
                <a:sym typeface="Playfair Display"/>
              </a:defRPr>
            </a:lvl7pPr>
            <a:lvl8pPr lvl="7" algn="ctr">
              <a:buNone/>
              <a:defRPr sz="1200">
                <a:solidFill>
                  <a:srgbClr val="FFD900"/>
                </a:solidFill>
                <a:latin typeface="Playfair Display"/>
                <a:ea typeface="Playfair Display"/>
                <a:cs typeface="Playfair Display"/>
                <a:sym typeface="Playfair Display"/>
              </a:defRPr>
            </a:lvl8pPr>
            <a:lvl9pPr lvl="8" algn="ctr">
              <a:buNone/>
              <a:defRPr sz="1200">
                <a:solidFill>
                  <a:srgbClr val="FFD900"/>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09600" y="1524000"/>
            <a:ext cx="5715000" cy="2297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Class II cavity modifications</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1600" y="1295400"/>
            <a:ext cx="3429000"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7" name="Google Shape;137;p21"/>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
        <p:nvSpPr>
          <p:cNvPr id="6" name="TextBox 5"/>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I</a:t>
            </a:r>
            <a:endParaRPr lang="en-US" sz="2400" dirty="0">
              <a:solidFill>
                <a:srgbClr val="FFFF00"/>
              </a:solidFill>
              <a:latin typeface="Comic Sans MS" pitchFamily="66"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232" t="47774" r="62748" b="7689"/>
          <a:stretch/>
        </p:blipFill>
        <p:spPr bwMode="auto">
          <a:xfrm>
            <a:off x="2819400" y="2286000"/>
            <a:ext cx="352425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3105150" y="1600200"/>
            <a:ext cx="3238500" cy="461665"/>
          </a:xfrm>
          <a:prstGeom prst="rect">
            <a:avLst/>
          </a:prstGeom>
          <a:noFill/>
        </p:spPr>
        <p:txBody>
          <a:bodyPr wrap="square" rtlCol="0">
            <a:spAutoFit/>
          </a:bodyPr>
          <a:lstStyle/>
          <a:p>
            <a:r>
              <a:rPr lang="en-US" sz="2400" b="1" dirty="0" smtClean="0">
                <a:solidFill>
                  <a:schemeClr val="bg1"/>
                </a:solidFill>
                <a:latin typeface="Comic Sans MS" pitchFamily="66" charset="0"/>
              </a:rPr>
              <a:t>Conventional design</a:t>
            </a:r>
            <a:endParaRPr lang="en-US" sz="2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sp>
        <p:nvSpPr>
          <p:cNvPr id="7" name="TextBox 6"/>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884" t="49334" r="53511" b="9916"/>
          <a:stretch/>
        </p:blipFill>
        <p:spPr bwMode="auto">
          <a:xfrm>
            <a:off x="1143000" y="2057400"/>
            <a:ext cx="29718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3674" r="64044" b="14259"/>
          <a:stretch/>
        </p:blipFill>
        <p:spPr bwMode="auto">
          <a:xfrm>
            <a:off x="5181600" y="2057400"/>
            <a:ext cx="28194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4353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0" name="Google Shape;280;p31"/>
          <p:cNvSpPr txBox="1">
            <a:spLocks noGrp="1"/>
          </p:cNvSpPr>
          <p:nvPr>
            <p:ph type="sldNum" idx="12"/>
          </p:nvPr>
        </p:nvSpPr>
        <p:spPr>
          <a:xfrm>
            <a:off x="4297650" y="6488203"/>
            <a:ext cx="548700" cy="36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
        <p:nvSpPr>
          <p:cNvPr id="2" name="Rounded Rectangle 1"/>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981200" y="1827311"/>
            <a:ext cx="3568700" cy="461665"/>
          </a:xfrm>
          <a:prstGeom prst="rect">
            <a:avLst/>
          </a:prstGeom>
          <a:noFill/>
        </p:spPr>
        <p:txBody>
          <a:bodyPr wrap="square" rtlCol="0">
            <a:spAutoFit/>
          </a:bodyPr>
          <a:lstStyle/>
          <a:p>
            <a:r>
              <a:rPr lang="en-US" sz="2400" dirty="0" smtClean="0">
                <a:solidFill>
                  <a:schemeClr val="bg1"/>
                </a:solidFill>
                <a:latin typeface="Comic Sans MS" pitchFamily="66" charset="0"/>
              </a:rPr>
              <a:t>Large proximal lesions</a:t>
            </a:r>
            <a:endParaRPr lang="en-US" sz="2400" dirty="0">
              <a:solidFill>
                <a:schemeClr val="bg1"/>
              </a:solidFill>
              <a:latin typeface="Comic Sans MS" pitchFamily="66" charset="0"/>
            </a:endParaRPr>
          </a:p>
        </p:txBody>
      </p:sp>
      <p:sp>
        <p:nvSpPr>
          <p:cNvPr id="8" name="TextBox 7"/>
          <p:cNvSpPr txBox="1"/>
          <p:nvPr/>
        </p:nvSpPr>
        <p:spPr>
          <a:xfrm>
            <a:off x="1752600" y="2986335"/>
            <a:ext cx="5105400" cy="461665"/>
          </a:xfrm>
          <a:prstGeom prst="rect">
            <a:avLst/>
          </a:prstGeom>
          <a:noFill/>
        </p:spPr>
        <p:txBody>
          <a:bodyPr wrap="square" rtlCol="0">
            <a:spAutoFit/>
          </a:bodyPr>
          <a:lstStyle/>
          <a:p>
            <a:r>
              <a:rPr lang="en-US" sz="2400" dirty="0" smtClean="0">
                <a:solidFill>
                  <a:schemeClr val="bg1"/>
                </a:solidFill>
                <a:latin typeface="Comic Sans MS" pitchFamily="66" charset="0"/>
              </a:rPr>
              <a:t>Stress concentration areas</a:t>
            </a:r>
            <a:endParaRPr lang="en-US" sz="2400" dirty="0">
              <a:solidFill>
                <a:schemeClr val="bg1"/>
              </a:solidFill>
              <a:latin typeface="Comic Sans MS" pitchFamily="66" charset="0"/>
            </a:endParaRPr>
          </a:p>
        </p:txBody>
      </p:sp>
      <p:sp>
        <p:nvSpPr>
          <p:cNvPr id="9" name="TextBox 8"/>
          <p:cNvSpPr txBox="1"/>
          <p:nvPr/>
        </p:nvSpPr>
        <p:spPr>
          <a:xfrm>
            <a:off x="1714500" y="4080617"/>
            <a:ext cx="5181600" cy="461665"/>
          </a:xfrm>
          <a:prstGeom prst="rect">
            <a:avLst/>
          </a:prstGeom>
          <a:noFill/>
        </p:spPr>
        <p:txBody>
          <a:bodyPr wrap="square" rtlCol="0">
            <a:spAutoFit/>
          </a:bodyPr>
          <a:lstStyle/>
          <a:p>
            <a:r>
              <a:rPr lang="en-US" sz="2400" dirty="0" smtClean="0">
                <a:solidFill>
                  <a:schemeClr val="bg1"/>
                </a:solidFill>
                <a:latin typeface="Comic Sans MS" pitchFamily="66" charset="0"/>
              </a:rPr>
              <a:t>High caries &amp; plaque indices</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5" name="Google Shape;145;p22"/>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8" name="TextBox 7"/>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2</a:t>
            </a:r>
            <a:endParaRPr lang="en-US" sz="2400" dirty="0">
              <a:solidFill>
                <a:srgbClr val="FFFF00"/>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9363" y="2209800"/>
            <a:ext cx="4105275" cy="3295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3390900" y="1521767"/>
            <a:ext cx="2667000" cy="461665"/>
          </a:xfrm>
          <a:prstGeom prst="rect">
            <a:avLst/>
          </a:prstGeom>
          <a:noFill/>
        </p:spPr>
        <p:txBody>
          <a:bodyPr wrap="square" rtlCol="0">
            <a:spAutoFit/>
          </a:bodyPr>
          <a:lstStyle/>
          <a:p>
            <a:r>
              <a:rPr lang="en-US" sz="2400" b="1" dirty="0" smtClean="0">
                <a:solidFill>
                  <a:schemeClr val="bg1"/>
                </a:solidFill>
                <a:latin typeface="Comic Sans MS" pitchFamily="66" charset="0"/>
              </a:rPr>
              <a:t>Modern design</a:t>
            </a:r>
            <a:endParaRPr lang="en-US" sz="2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sp>
        <p:nvSpPr>
          <p:cNvPr id="5" name="TextBox 4"/>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235" t="57015" r="23166" b="6910"/>
          <a:stretch/>
        </p:blipFill>
        <p:spPr bwMode="auto">
          <a:xfrm>
            <a:off x="1447800" y="1981200"/>
            <a:ext cx="28956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6238" t="60021" r="12633" b="3236"/>
          <a:stretch/>
        </p:blipFill>
        <p:spPr bwMode="auto">
          <a:xfrm>
            <a:off x="5105400" y="1981200"/>
            <a:ext cx="2819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5649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790700" y="1813121"/>
            <a:ext cx="4102968"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Moderate to small lesions</a:t>
            </a:r>
            <a:endParaRPr lang="en-US" sz="2400" dirty="0">
              <a:solidFill>
                <a:schemeClr val="bg1"/>
              </a:solidFill>
              <a:latin typeface="Comic Sans MS" pitchFamily="66" charset="0"/>
            </a:endParaRPr>
          </a:p>
        </p:txBody>
      </p:sp>
      <p:sp>
        <p:nvSpPr>
          <p:cNvPr id="8" name="TextBox 7"/>
          <p:cNvSpPr txBox="1"/>
          <p:nvPr/>
        </p:nvSpPr>
        <p:spPr>
          <a:xfrm>
            <a:off x="1676400" y="2771239"/>
            <a:ext cx="4801332" cy="830997"/>
          </a:xfrm>
          <a:prstGeom prst="rect">
            <a:avLst/>
          </a:prstGeom>
          <a:noFill/>
        </p:spPr>
        <p:txBody>
          <a:bodyPr wrap="square" rtlCol="0">
            <a:spAutoFit/>
          </a:bodyPr>
          <a:lstStyle/>
          <a:p>
            <a:pPr algn="ctr"/>
            <a:r>
              <a:rPr lang="en-US" sz="2400" dirty="0" err="1" smtClean="0">
                <a:solidFill>
                  <a:schemeClr val="bg1"/>
                </a:solidFill>
                <a:latin typeface="Comic Sans MS" pitchFamily="66" charset="0"/>
              </a:rPr>
              <a:t>Occlusal</a:t>
            </a:r>
            <a:r>
              <a:rPr lang="en-US" sz="2400" dirty="0" smtClean="0">
                <a:solidFill>
                  <a:schemeClr val="bg1"/>
                </a:solidFill>
                <a:latin typeface="Comic Sans MS" pitchFamily="66" charset="0"/>
              </a:rPr>
              <a:t> lesions involving one or both marginal ridges</a:t>
            </a:r>
            <a:endParaRPr lang="en-US" sz="2400" dirty="0">
              <a:solidFill>
                <a:schemeClr val="bg1"/>
              </a:solidFill>
              <a:latin typeface="Comic Sans MS" pitchFamily="66" charset="0"/>
            </a:endParaRPr>
          </a:p>
        </p:txBody>
      </p:sp>
      <p:sp>
        <p:nvSpPr>
          <p:cNvPr id="9" name="TextBox 8"/>
          <p:cNvSpPr txBox="1"/>
          <p:nvPr/>
        </p:nvSpPr>
        <p:spPr>
          <a:xfrm>
            <a:off x="1828800" y="3861048"/>
            <a:ext cx="41672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Sufficient bulk in </a:t>
            </a:r>
            <a:r>
              <a:rPr lang="en-US" sz="2400" dirty="0" err="1" smtClean="0">
                <a:solidFill>
                  <a:schemeClr val="bg1"/>
                </a:solidFill>
                <a:latin typeface="Comic Sans MS" pitchFamily="66" charset="0"/>
              </a:rPr>
              <a:t>buccal</a:t>
            </a:r>
            <a:r>
              <a:rPr lang="en-US" sz="2400" dirty="0" smtClean="0">
                <a:solidFill>
                  <a:schemeClr val="bg1"/>
                </a:solidFill>
                <a:latin typeface="Comic Sans MS" pitchFamily="66" charset="0"/>
              </a:rPr>
              <a:t> &amp; lingual walls</a:t>
            </a:r>
            <a:endParaRPr lang="en-US" sz="2400" dirty="0">
              <a:solidFill>
                <a:schemeClr val="bg1"/>
              </a:solidFill>
              <a:latin typeface="Comic Sans MS" pitchFamily="66" charset="0"/>
            </a:endParaRP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8433" t="41983" r="30940" b="29339"/>
          <a:stretch/>
        </p:blipFill>
        <p:spPr bwMode="auto">
          <a:xfrm>
            <a:off x="6477732" y="2274786"/>
            <a:ext cx="2233600" cy="1763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1729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2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
        <p:nvSpPr>
          <p:cNvPr id="5" name="TextBox 4"/>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3</a:t>
            </a:r>
            <a:endParaRPr lang="en-US" sz="2400" dirty="0">
              <a:solidFill>
                <a:srgbClr val="FFFF00"/>
              </a:solidFill>
              <a:latin typeface="Comic Sans MS" pitchFamily="66"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441" t="44433" r="41850" b="10473"/>
          <a:stretch/>
        </p:blipFill>
        <p:spPr bwMode="auto">
          <a:xfrm>
            <a:off x="228600" y="2514600"/>
            <a:ext cx="2298700" cy="2241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2121" t="42206" r="5277" b="12422"/>
          <a:stretch/>
        </p:blipFill>
        <p:spPr bwMode="auto">
          <a:xfrm>
            <a:off x="3048000" y="2514599"/>
            <a:ext cx="2514600" cy="2241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3138488" y="1739898"/>
            <a:ext cx="3276600" cy="461665"/>
          </a:xfrm>
          <a:prstGeom prst="rect">
            <a:avLst/>
          </a:prstGeom>
          <a:noFill/>
        </p:spPr>
        <p:txBody>
          <a:bodyPr wrap="square" rtlCol="0">
            <a:spAutoFit/>
          </a:bodyPr>
          <a:lstStyle/>
          <a:p>
            <a:r>
              <a:rPr lang="en-US" sz="2400" b="1" dirty="0" err="1" smtClean="0">
                <a:solidFill>
                  <a:schemeClr val="bg1"/>
                </a:solidFill>
                <a:latin typeface="Comic Sans MS" pitchFamily="66" charset="0"/>
              </a:rPr>
              <a:t>Coservative</a:t>
            </a:r>
            <a:r>
              <a:rPr lang="en-US" sz="2400" b="1" dirty="0" smtClean="0">
                <a:solidFill>
                  <a:schemeClr val="bg1"/>
                </a:solidFill>
                <a:latin typeface="Comic Sans MS" pitchFamily="66" charset="0"/>
              </a:rPr>
              <a:t> design</a:t>
            </a:r>
            <a:endParaRPr lang="en-US" sz="2400" b="1" dirty="0">
              <a:solidFill>
                <a:schemeClr val="bg1"/>
              </a:solidFill>
              <a:latin typeface="Comic Sans MS" pitchFamily="66"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6520" t="60383" r="23668" b="14259"/>
          <a:stretch/>
        </p:blipFill>
        <p:spPr bwMode="auto">
          <a:xfrm>
            <a:off x="5943600" y="2514599"/>
            <a:ext cx="2590800" cy="2241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17</a:t>
            </a:fld>
            <a:endParaRPr lang="en"/>
          </a:p>
        </p:txBody>
      </p:sp>
      <p:sp>
        <p:nvSpPr>
          <p:cNvPr id="5" name="TextBox 4"/>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0806" t="44654" r="16395" b="24615"/>
          <a:stretch/>
        </p:blipFill>
        <p:spPr bwMode="auto">
          <a:xfrm>
            <a:off x="1737360" y="2133600"/>
            <a:ext cx="240792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950" t="44990" r="41724" b="12255"/>
          <a:stretch/>
        </p:blipFill>
        <p:spPr bwMode="auto">
          <a:xfrm>
            <a:off x="5181600" y="2133600"/>
            <a:ext cx="2316481"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416251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779600" y="1628799"/>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Decay restricted to proximal surface</a:t>
            </a:r>
            <a:endParaRPr lang="en-US" sz="2400" dirty="0">
              <a:solidFill>
                <a:schemeClr val="bg1"/>
              </a:solidFill>
              <a:latin typeface="Comic Sans MS" pitchFamily="66" charset="0"/>
            </a:endParaRPr>
          </a:p>
        </p:txBody>
      </p:sp>
      <p:sp>
        <p:nvSpPr>
          <p:cNvPr id="8" name="TextBox 7"/>
          <p:cNvSpPr txBox="1"/>
          <p:nvPr/>
        </p:nvSpPr>
        <p:spPr>
          <a:xfrm>
            <a:off x="1779600" y="4080618"/>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Good oral hygiene</a:t>
            </a:r>
            <a:endParaRPr lang="en-US" sz="2400" dirty="0">
              <a:solidFill>
                <a:schemeClr val="bg1"/>
              </a:solidFill>
              <a:latin typeface="Comic Sans MS" pitchFamily="66" charset="0"/>
            </a:endParaRPr>
          </a:p>
        </p:txBody>
      </p:sp>
      <p:sp>
        <p:nvSpPr>
          <p:cNvPr id="9" name="TextBox 8"/>
          <p:cNvSpPr txBox="1"/>
          <p:nvPr/>
        </p:nvSpPr>
        <p:spPr>
          <a:xfrm>
            <a:off x="1955800" y="3017113"/>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High masticatory loading</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xmlns="" val="1089649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1" name="Google Shape;161;p24"/>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
        <p:nvSpPr>
          <p:cNvPr id="8" name="TextBox 7"/>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4</a:t>
            </a:r>
            <a:endParaRPr lang="en-US" sz="2400" dirty="0">
              <a:solidFill>
                <a:srgbClr val="FFFF00"/>
              </a:solidFill>
              <a:latin typeface="Comic Sans MS" pitchFamily="66"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445" t="65032" r="35371" b="174"/>
          <a:stretch/>
        </p:blipFill>
        <p:spPr bwMode="auto">
          <a:xfrm>
            <a:off x="1371600" y="2209800"/>
            <a:ext cx="2946401"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3429000" y="1587499"/>
            <a:ext cx="3048000" cy="461665"/>
          </a:xfrm>
          <a:prstGeom prst="rect">
            <a:avLst/>
          </a:prstGeom>
          <a:noFill/>
        </p:spPr>
        <p:txBody>
          <a:bodyPr wrap="square" rtlCol="0">
            <a:spAutoFit/>
          </a:bodyPr>
          <a:lstStyle/>
          <a:p>
            <a:r>
              <a:rPr lang="en-US" sz="2400" b="1" dirty="0" smtClean="0">
                <a:solidFill>
                  <a:schemeClr val="bg1"/>
                </a:solidFill>
                <a:latin typeface="Comic Sans MS" pitchFamily="66" charset="0"/>
              </a:rPr>
              <a:t>Simple design</a:t>
            </a:r>
            <a:endParaRPr lang="en-US" sz="2400" b="1" dirty="0">
              <a:solidFill>
                <a:schemeClr val="bg1"/>
              </a:solidFill>
              <a:latin typeface="Comic Sans MS" pitchFamily="66"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55266" t="69040" r="7869"/>
          <a:stretch/>
        </p:blipFill>
        <p:spPr bwMode="auto">
          <a:xfrm>
            <a:off x="5265419" y="2286000"/>
            <a:ext cx="2423161"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81000" y="0"/>
            <a:ext cx="8229600" cy="129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rgbClr val="FFFF00"/>
                </a:solidFill>
                <a:latin typeface="Segoe Print" pitchFamily="2" charset="0"/>
                <a:cs typeface="Segoe UI Semilight" pitchFamily="34" charset="0"/>
              </a:rPr>
              <a:t>Contents</a:t>
            </a:r>
            <a:endParaRPr sz="3200" b="1" dirty="0">
              <a:solidFill>
                <a:srgbClr val="FFFF00"/>
              </a:solidFill>
              <a:latin typeface="Segoe Print" pitchFamily="2" charset="0"/>
              <a:cs typeface="Segoe UI Semilight" pitchFamily="34" charset="0"/>
            </a:endParaRPr>
          </a:p>
        </p:txBody>
      </p:sp>
      <p:sp>
        <p:nvSpPr>
          <p:cNvPr id="76" name="Google Shape;76;p14"/>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2" name="TextBox 1"/>
          <p:cNvSpPr txBox="1"/>
          <p:nvPr/>
        </p:nvSpPr>
        <p:spPr>
          <a:xfrm>
            <a:off x="609600" y="1143000"/>
            <a:ext cx="6934200" cy="7417415"/>
          </a:xfrm>
          <a:prstGeom prst="rect">
            <a:avLst/>
          </a:prstGeom>
          <a:noFill/>
        </p:spPr>
        <p:txBody>
          <a:bodyPr wrap="square" rtlCol="0">
            <a:spAutoFit/>
          </a:bodyPr>
          <a:lstStyle/>
          <a:p>
            <a:pPr>
              <a:lnSpc>
                <a:spcPct val="150000"/>
              </a:lnSpc>
            </a:pPr>
            <a:r>
              <a:rPr lang="en-US" sz="2800" dirty="0" smtClean="0">
                <a:solidFill>
                  <a:schemeClr val="bg1"/>
                </a:solidFill>
                <a:latin typeface="Comic Sans MS" pitchFamily="66" charset="0"/>
              </a:rPr>
              <a:t>- Introduction</a:t>
            </a:r>
          </a:p>
          <a:p>
            <a:pPr>
              <a:lnSpc>
                <a:spcPct val="150000"/>
              </a:lnSpc>
            </a:pPr>
            <a:r>
              <a:rPr lang="en-US" sz="2800" dirty="0" smtClean="0">
                <a:solidFill>
                  <a:schemeClr val="bg1"/>
                </a:solidFill>
                <a:latin typeface="Comic Sans MS" pitchFamily="66" charset="0"/>
              </a:rPr>
              <a:t>- Classification</a:t>
            </a:r>
          </a:p>
          <a:p>
            <a:pPr>
              <a:lnSpc>
                <a:spcPct val="150000"/>
              </a:lnSpc>
            </a:pPr>
            <a:r>
              <a:rPr lang="en-US" sz="2800" dirty="0" smtClean="0">
                <a:solidFill>
                  <a:schemeClr val="bg1"/>
                </a:solidFill>
                <a:latin typeface="Comic Sans MS" pitchFamily="66" charset="0"/>
              </a:rPr>
              <a:t>- Principles of cavity preparation</a:t>
            </a:r>
          </a:p>
          <a:p>
            <a:pPr>
              <a:lnSpc>
                <a:spcPct val="150000"/>
              </a:lnSpc>
            </a:pPr>
            <a:r>
              <a:rPr lang="en-US" sz="2800" dirty="0" smtClean="0">
                <a:solidFill>
                  <a:schemeClr val="bg1"/>
                </a:solidFill>
                <a:latin typeface="Comic Sans MS" pitchFamily="66" charset="0"/>
              </a:rPr>
              <a:t>- Class II cavity preparation</a:t>
            </a:r>
          </a:p>
          <a:p>
            <a:pPr>
              <a:lnSpc>
                <a:spcPct val="150000"/>
              </a:lnSpc>
            </a:pPr>
            <a:r>
              <a:rPr lang="en-US" sz="2800" dirty="0" smtClean="0">
                <a:solidFill>
                  <a:schemeClr val="bg1"/>
                </a:solidFill>
                <a:latin typeface="Comic Sans MS" pitchFamily="66" charset="0"/>
              </a:rPr>
              <a:t>- Need for class II cavity modifications</a:t>
            </a:r>
          </a:p>
          <a:p>
            <a:pPr>
              <a:lnSpc>
                <a:spcPct val="150000"/>
              </a:lnSpc>
            </a:pPr>
            <a:r>
              <a:rPr lang="en-US" sz="2800" u="sng" dirty="0" smtClean="0">
                <a:solidFill>
                  <a:schemeClr val="accent2">
                    <a:lumMod val="40000"/>
                    <a:lumOff val="60000"/>
                  </a:schemeClr>
                </a:solidFill>
                <a:latin typeface="Comic Sans MS" pitchFamily="66" charset="0"/>
              </a:rPr>
              <a:t>MODIFICATIONS</a:t>
            </a:r>
          </a:p>
          <a:p>
            <a:pPr>
              <a:lnSpc>
                <a:spcPct val="150000"/>
              </a:lnSpc>
            </a:pPr>
            <a:r>
              <a:rPr lang="en-US" sz="2800" dirty="0" smtClean="0">
                <a:solidFill>
                  <a:schemeClr val="bg1"/>
                </a:solidFill>
                <a:latin typeface="Comic Sans MS" pitchFamily="66" charset="0"/>
              </a:rPr>
              <a:t>- Class II Design I</a:t>
            </a:r>
          </a:p>
          <a:p>
            <a:pPr>
              <a:lnSpc>
                <a:spcPct val="150000"/>
              </a:lnSpc>
            </a:pPr>
            <a:r>
              <a:rPr lang="en-US" sz="2800" dirty="0" smtClean="0">
                <a:solidFill>
                  <a:schemeClr val="bg1"/>
                </a:solidFill>
                <a:latin typeface="Comic Sans MS" pitchFamily="66" charset="0"/>
              </a:rPr>
              <a:t>- Design 2</a:t>
            </a:r>
          </a:p>
          <a:p>
            <a:pPr>
              <a:lnSpc>
                <a:spcPct val="150000"/>
              </a:lnSpc>
            </a:pPr>
            <a:endParaRPr lang="en-US" sz="2800" dirty="0" smtClean="0">
              <a:solidFill>
                <a:schemeClr val="bg1"/>
              </a:solidFill>
              <a:latin typeface="Comic Sans MS" pitchFamily="66" charset="0"/>
            </a:endParaRPr>
          </a:p>
          <a:p>
            <a:pPr>
              <a:lnSpc>
                <a:spcPct val="150000"/>
              </a:lnSpc>
            </a:pPr>
            <a:r>
              <a:rPr lang="en-US" sz="2800" dirty="0" smtClean="0">
                <a:solidFill>
                  <a:schemeClr val="bg1"/>
                </a:solidFill>
                <a:latin typeface="Comic Sans MS" pitchFamily="66" charset="0"/>
              </a:rPr>
              <a:t>Design 4</a:t>
            </a:r>
          </a:p>
          <a:p>
            <a:pPr>
              <a:lnSpc>
                <a:spcPct val="150000"/>
              </a:lnSpc>
            </a:pPr>
            <a:r>
              <a:rPr lang="en-US" sz="2800" dirty="0" smtClean="0">
                <a:solidFill>
                  <a:schemeClr val="bg1"/>
                </a:solidFill>
                <a:latin typeface="Comic Sans MS" pitchFamily="66" charset="0"/>
              </a:rPr>
              <a:t>Design 5</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2508" t="51719" r="20407" b="25000"/>
          <a:stretch/>
        </p:blipFill>
        <p:spPr bwMode="auto">
          <a:xfrm>
            <a:off x="1219200" y="2072640"/>
            <a:ext cx="2895600" cy="2270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8244" t="52672" r="25674" b="23664"/>
          <a:stretch/>
        </p:blipFill>
        <p:spPr bwMode="auto">
          <a:xfrm>
            <a:off x="5410200" y="2072641"/>
            <a:ext cx="2819400" cy="2270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98161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a:p>
        </p:txBody>
      </p:sp>
      <p:sp>
        <p:nvSpPr>
          <p:cNvPr id="4" name="TextBox 3"/>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9028" t="56013" r="14138" b="5908"/>
          <a:stretch/>
        </p:blipFill>
        <p:spPr bwMode="auto">
          <a:xfrm>
            <a:off x="1600200" y="2209800"/>
            <a:ext cx="24384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202" t="14648" r="60241" b="46103"/>
          <a:stretch/>
        </p:blipFill>
        <p:spPr bwMode="auto">
          <a:xfrm>
            <a:off x="5486400" y="2209800"/>
            <a:ext cx="228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2288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22</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981200" y="1645349"/>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Diastema or adjacent tooth is missing</a:t>
            </a:r>
            <a:endParaRPr lang="en-US" sz="2400" dirty="0">
              <a:solidFill>
                <a:schemeClr val="bg1"/>
              </a:solidFill>
              <a:latin typeface="Comic Sans MS" pitchFamily="66" charset="0"/>
            </a:endParaRPr>
          </a:p>
        </p:txBody>
      </p:sp>
      <p:sp>
        <p:nvSpPr>
          <p:cNvPr id="8" name="TextBox 7"/>
          <p:cNvSpPr txBox="1"/>
          <p:nvPr/>
        </p:nvSpPr>
        <p:spPr>
          <a:xfrm>
            <a:off x="1828800" y="2986335"/>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Rotated or inclined</a:t>
            </a:r>
            <a:endParaRPr lang="en-US" sz="2400" dirty="0">
              <a:solidFill>
                <a:schemeClr val="bg1"/>
              </a:solidFill>
              <a:latin typeface="Comic Sans MS" pitchFamily="66" charset="0"/>
            </a:endParaRPr>
          </a:p>
        </p:txBody>
      </p:sp>
      <p:sp>
        <p:nvSpPr>
          <p:cNvPr id="9" name="TextBox 8"/>
          <p:cNvSpPr txBox="1"/>
          <p:nvPr/>
        </p:nvSpPr>
        <p:spPr>
          <a:xfrm>
            <a:off x="1828800" y="3861048"/>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Proximal lesions tapered with wide gingival embrasure</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xmlns="" val="3359646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25"/>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a:p>
        </p:txBody>
      </p:sp>
      <p:sp>
        <p:nvSpPr>
          <p:cNvPr id="6" name="TextBox 5"/>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5</a:t>
            </a:r>
            <a:endParaRPr lang="en-US" sz="2400" dirty="0">
              <a:solidFill>
                <a:srgbClr val="FFFF00"/>
              </a:solidFill>
              <a:latin typeface="Comic Sans MS" pitchFamily="66"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15" t="45721" r="37461" b="15762"/>
          <a:stretch/>
        </p:blipFill>
        <p:spPr bwMode="auto">
          <a:xfrm>
            <a:off x="2870200" y="2209800"/>
            <a:ext cx="3708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24</a:t>
            </a:fld>
            <a:endParaRPr lang="en"/>
          </a:p>
        </p:txBody>
      </p:sp>
      <p:sp>
        <p:nvSpPr>
          <p:cNvPr id="4" name="TextBox 3"/>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0188" t="20606" r="30188" b="47995"/>
          <a:stretch/>
        </p:blipFill>
        <p:spPr bwMode="auto">
          <a:xfrm>
            <a:off x="1371600" y="1981200"/>
            <a:ext cx="2895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8464" t="13257" r="30768" b="58351"/>
          <a:stretch/>
        </p:blipFill>
        <p:spPr bwMode="auto">
          <a:xfrm>
            <a:off x="5257800" y="1981200"/>
            <a:ext cx="2626519"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53609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25</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766900" y="1860793"/>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Intact marginal ridge</a:t>
            </a:r>
            <a:endParaRPr lang="en-US" sz="2400" dirty="0">
              <a:solidFill>
                <a:schemeClr val="bg1"/>
              </a:solidFill>
              <a:latin typeface="Comic Sans MS" pitchFamily="66" charset="0"/>
            </a:endParaRPr>
          </a:p>
        </p:txBody>
      </p:sp>
      <p:sp>
        <p:nvSpPr>
          <p:cNvPr id="8" name="TextBox 7"/>
          <p:cNvSpPr txBox="1"/>
          <p:nvPr/>
        </p:nvSpPr>
        <p:spPr>
          <a:xfrm>
            <a:off x="1779600" y="3861048"/>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Gingival embrasure is not accessible</a:t>
            </a:r>
            <a:endParaRPr lang="en-US" sz="2400" dirty="0">
              <a:solidFill>
                <a:schemeClr val="bg1"/>
              </a:solidFill>
              <a:latin typeface="Comic Sans MS" pitchFamily="66" charset="0"/>
            </a:endParaRPr>
          </a:p>
        </p:txBody>
      </p:sp>
      <p:sp>
        <p:nvSpPr>
          <p:cNvPr id="9" name="TextBox 8"/>
          <p:cNvSpPr txBox="1"/>
          <p:nvPr/>
        </p:nvSpPr>
        <p:spPr>
          <a:xfrm>
            <a:off x="1919300" y="3017113"/>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Normal displacing forces</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xmlns="" val="409927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2" name="Google Shape;182;p26"/>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26</a:t>
            </a:fld>
            <a:endParaRPr/>
          </a:p>
        </p:txBody>
      </p:sp>
      <p:sp>
        <p:nvSpPr>
          <p:cNvPr id="13" name="TextBox 12"/>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6</a:t>
            </a:r>
            <a:endParaRPr lang="en-US" sz="2400" dirty="0">
              <a:solidFill>
                <a:srgbClr val="FFFF00"/>
              </a:solidFill>
              <a:latin typeface="Comic Sans MS" pitchFamily="66"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3219" t="45275" r="53344" b="8796"/>
          <a:stretch/>
        </p:blipFill>
        <p:spPr bwMode="auto">
          <a:xfrm>
            <a:off x="1295400" y="2317750"/>
            <a:ext cx="2641600" cy="248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7680" t="46381" r="5747" b="9917"/>
          <a:stretch/>
        </p:blipFill>
        <p:spPr bwMode="auto">
          <a:xfrm>
            <a:off x="4876800" y="2317750"/>
            <a:ext cx="2406650" cy="248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119" t="41649" r="10125" b="16931"/>
          <a:stretch/>
        </p:blipFill>
        <p:spPr bwMode="auto">
          <a:xfrm>
            <a:off x="2026919" y="1676400"/>
            <a:ext cx="4968241" cy="3261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spTree>
    <p:extLst>
      <p:ext uri="{BB962C8B-B14F-4D97-AF65-F5344CB8AC3E}">
        <p14:creationId xmlns:p14="http://schemas.microsoft.com/office/powerpoint/2010/main" xmlns="" val="1621043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28</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728800" y="1628800"/>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Cusp length is more or double its width</a:t>
            </a:r>
            <a:endParaRPr lang="en-US" sz="2400" dirty="0">
              <a:solidFill>
                <a:schemeClr val="bg1"/>
              </a:solidFill>
              <a:latin typeface="Comic Sans MS" pitchFamily="66" charset="0"/>
            </a:endParaRPr>
          </a:p>
        </p:txBody>
      </p:sp>
      <p:sp>
        <p:nvSpPr>
          <p:cNvPr id="8" name="TextBox 7"/>
          <p:cNvSpPr txBox="1"/>
          <p:nvPr/>
        </p:nvSpPr>
        <p:spPr>
          <a:xfrm>
            <a:off x="1728800" y="2890788"/>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Cusp is completely missing</a:t>
            </a:r>
            <a:endParaRPr lang="en-US" sz="2400" dirty="0">
              <a:solidFill>
                <a:schemeClr val="bg1"/>
              </a:solidFill>
              <a:latin typeface="Comic Sans MS" pitchFamily="66" charset="0"/>
            </a:endParaRPr>
          </a:p>
        </p:txBody>
      </p:sp>
      <p:sp>
        <p:nvSpPr>
          <p:cNvPr id="9" name="TextBox 8"/>
          <p:cNvSpPr txBox="1"/>
          <p:nvPr/>
        </p:nvSpPr>
        <p:spPr>
          <a:xfrm>
            <a:off x="1625600" y="3822697"/>
            <a:ext cx="41148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Teeth with doubtful prognosis</a:t>
            </a:r>
            <a:endParaRPr lang="en-US" sz="2400" dirty="0">
              <a:solidFill>
                <a:schemeClr val="bg1"/>
              </a:solidFill>
              <a:latin typeface="Comic Sans MS" pitchFamily="66" charset="0"/>
            </a:endParaRPr>
          </a:p>
        </p:txBody>
      </p:sp>
    </p:spTree>
    <p:extLst>
      <p:ext uri="{BB962C8B-B14F-4D97-AF65-F5344CB8AC3E}">
        <p14:creationId xmlns:p14="http://schemas.microsoft.com/office/powerpoint/2010/main" xmlns="" val="964019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2" name="Google Shape;182;p26"/>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29</a:t>
            </a:fld>
            <a:endParaRPr/>
          </a:p>
        </p:txBody>
      </p:sp>
      <p:sp>
        <p:nvSpPr>
          <p:cNvPr id="13" name="TextBox 12"/>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7</a:t>
            </a:r>
            <a:endParaRPr lang="en-US" sz="2400" dirty="0">
              <a:solidFill>
                <a:srgbClr val="FFFF00"/>
              </a:solidFill>
              <a:latin typeface="Comic Sans MS" pitchFamily="66"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531" t="50000" r="9038" b="14648"/>
          <a:stretch/>
        </p:blipFill>
        <p:spPr bwMode="auto">
          <a:xfrm>
            <a:off x="1981200" y="2590800"/>
            <a:ext cx="5130801"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1701800" y="1674165"/>
            <a:ext cx="5867400" cy="461665"/>
          </a:xfrm>
          <a:prstGeom prst="rect">
            <a:avLst/>
          </a:prstGeom>
          <a:noFill/>
        </p:spPr>
        <p:txBody>
          <a:bodyPr wrap="square" rtlCol="0">
            <a:spAutoFit/>
          </a:bodyPr>
          <a:lstStyle/>
          <a:p>
            <a:r>
              <a:rPr lang="en-US" sz="2400" b="1" dirty="0" smtClean="0">
                <a:solidFill>
                  <a:schemeClr val="bg1"/>
                </a:solidFill>
                <a:latin typeface="Comic Sans MS" pitchFamily="66" charset="0"/>
              </a:rPr>
              <a:t>Combination of class II with class v</a:t>
            </a:r>
            <a:endParaRPr lang="en-US" sz="2400" b="1" dirty="0">
              <a:solidFill>
                <a:schemeClr val="bg1"/>
              </a:solidFill>
              <a:latin typeface="Comic Sans MS" pitchFamily="66" charset="0"/>
            </a:endParaRPr>
          </a:p>
        </p:txBody>
      </p:sp>
    </p:spTree>
    <p:extLst>
      <p:ext uri="{BB962C8B-B14F-4D97-AF65-F5344CB8AC3E}">
        <p14:creationId xmlns:p14="http://schemas.microsoft.com/office/powerpoint/2010/main" xmlns="" val="249653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3" name="TextBox 2"/>
          <p:cNvSpPr txBox="1"/>
          <p:nvPr/>
        </p:nvSpPr>
        <p:spPr>
          <a:xfrm>
            <a:off x="838200" y="990600"/>
            <a:ext cx="6248400" cy="4616648"/>
          </a:xfrm>
          <a:prstGeom prst="rect">
            <a:avLst/>
          </a:prstGeom>
          <a:noFill/>
        </p:spPr>
        <p:txBody>
          <a:bodyPr wrap="square" rtlCol="0">
            <a:spAutoFit/>
          </a:bodyPr>
          <a:lstStyle/>
          <a:p>
            <a:pPr>
              <a:lnSpc>
                <a:spcPct val="150000"/>
              </a:lnSpc>
            </a:pPr>
            <a:r>
              <a:rPr lang="en-US" sz="2800" dirty="0" smtClean="0">
                <a:solidFill>
                  <a:schemeClr val="bg1"/>
                </a:solidFill>
                <a:latin typeface="Comic Sans MS" pitchFamily="66" charset="0"/>
              </a:rPr>
              <a:t>- Design 3</a:t>
            </a:r>
          </a:p>
          <a:p>
            <a:pPr>
              <a:lnSpc>
                <a:spcPct val="150000"/>
              </a:lnSpc>
            </a:pPr>
            <a:r>
              <a:rPr lang="en-US" sz="2800" dirty="0" smtClean="0">
                <a:solidFill>
                  <a:schemeClr val="bg1"/>
                </a:solidFill>
                <a:latin typeface="Comic Sans MS" pitchFamily="66" charset="0"/>
              </a:rPr>
              <a:t>- Design 4</a:t>
            </a:r>
          </a:p>
          <a:p>
            <a:pPr>
              <a:lnSpc>
                <a:spcPct val="150000"/>
              </a:lnSpc>
            </a:pPr>
            <a:r>
              <a:rPr lang="en-US" sz="2800" dirty="0" smtClean="0">
                <a:solidFill>
                  <a:schemeClr val="bg1"/>
                </a:solidFill>
                <a:latin typeface="Comic Sans MS" pitchFamily="66" charset="0"/>
              </a:rPr>
              <a:t>- Design 5</a:t>
            </a:r>
          </a:p>
          <a:p>
            <a:pPr>
              <a:lnSpc>
                <a:spcPct val="150000"/>
              </a:lnSpc>
            </a:pPr>
            <a:r>
              <a:rPr lang="en-US" sz="2800" dirty="0" smtClean="0">
                <a:solidFill>
                  <a:schemeClr val="bg1"/>
                </a:solidFill>
                <a:latin typeface="Comic Sans MS" pitchFamily="66" charset="0"/>
              </a:rPr>
              <a:t>- Design 6</a:t>
            </a:r>
          </a:p>
          <a:p>
            <a:pPr>
              <a:lnSpc>
                <a:spcPct val="150000"/>
              </a:lnSpc>
            </a:pPr>
            <a:r>
              <a:rPr lang="en-US" sz="2800" dirty="0" smtClean="0">
                <a:solidFill>
                  <a:schemeClr val="bg1"/>
                </a:solidFill>
                <a:latin typeface="Comic Sans MS" pitchFamily="66" charset="0"/>
              </a:rPr>
              <a:t>- Design 7</a:t>
            </a:r>
          </a:p>
          <a:p>
            <a:pPr>
              <a:lnSpc>
                <a:spcPct val="150000"/>
              </a:lnSpc>
            </a:pPr>
            <a:r>
              <a:rPr lang="en-US" sz="2800" dirty="0" smtClean="0">
                <a:solidFill>
                  <a:schemeClr val="bg1"/>
                </a:solidFill>
                <a:latin typeface="Comic Sans MS" pitchFamily="66" charset="0"/>
              </a:rPr>
              <a:t>- Design 8</a:t>
            </a:r>
          </a:p>
          <a:p>
            <a:pPr>
              <a:lnSpc>
                <a:spcPct val="150000"/>
              </a:lnSpc>
            </a:pPr>
            <a:r>
              <a:rPr lang="en-US" sz="2800" dirty="0" smtClean="0">
                <a:solidFill>
                  <a:schemeClr val="bg1"/>
                </a:solidFill>
                <a:latin typeface="Comic Sans MS" pitchFamily="66" charset="0"/>
              </a:rPr>
              <a:t>- 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sp>
        <p:nvSpPr>
          <p:cNvPr id="4" name="TextBox 3"/>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000" t="20271" r="26928" b="36640"/>
          <a:stretch/>
        </p:blipFill>
        <p:spPr bwMode="auto">
          <a:xfrm>
            <a:off x="2971800" y="1905000"/>
            <a:ext cx="3299460" cy="2956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97692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Google Shape;296;p33"/>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31</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626468" y="1628800"/>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Surface defects or decalcifications</a:t>
            </a:r>
            <a:endParaRPr lang="en-US" sz="2400" dirty="0">
              <a:solidFill>
                <a:schemeClr val="bg1"/>
              </a:solidFill>
              <a:latin typeface="Comic Sans MS" pitchFamily="66" charset="0"/>
            </a:endParaRPr>
          </a:p>
        </p:txBody>
      </p:sp>
      <p:sp>
        <p:nvSpPr>
          <p:cNvPr id="8" name="TextBox 7"/>
          <p:cNvSpPr txBox="1"/>
          <p:nvPr/>
        </p:nvSpPr>
        <p:spPr>
          <a:xfrm>
            <a:off x="1728800" y="2800286"/>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Class v lesion involving adjacent axial angles</a:t>
            </a:r>
            <a:endParaRPr lang="en-US" sz="2400" dirty="0">
              <a:solidFill>
                <a:schemeClr val="bg1"/>
              </a:solidFill>
              <a:latin typeface="Comic Sans MS" pitchFamily="66" charset="0"/>
            </a:endParaRPr>
          </a:p>
        </p:txBody>
      </p:sp>
      <p:sp>
        <p:nvSpPr>
          <p:cNvPr id="9" name="TextBox 8"/>
          <p:cNvSpPr txBox="1"/>
          <p:nvPr/>
        </p:nvSpPr>
        <p:spPr>
          <a:xfrm>
            <a:off x="1792585" y="4080617"/>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Lesion apical to contact area</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2" name="Google Shape;182;p26"/>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32</a:t>
            </a:fld>
            <a:endParaRPr/>
          </a:p>
        </p:txBody>
      </p:sp>
      <p:sp>
        <p:nvSpPr>
          <p:cNvPr id="13" name="TextBox 12"/>
          <p:cNvSpPr txBox="1"/>
          <p:nvPr/>
        </p:nvSpPr>
        <p:spPr>
          <a:xfrm>
            <a:off x="3276600" y="838199"/>
            <a:ext cx="2895600" cy="461665"/>
          </a:xfrm>
          <a:prstGeom prst="rect">
            <a:avLst/>
          </a:prstGeom>
          <a:noFill/>
        </p:spPr>
        <p:txBody>
          <a:bodyPr wrap="square" rtlCol="0">
            <a:spAutoFit/>
          </a:bodyPr>
          <a:lstStyle/>
          <a:p>
            <a:r>
              <a:rPr lang="en-US" sz="2400" dirty="0" smtClean="0">
                <a:solidFill>
                  <a:srgbClr val="FFFF00"/>
                </a:solidFill>
                <a:latin typeface="Comic Sans MS" pitchFamily="66" charset="0"/>
              </a:rPr>
              <a:t>Class II Design 8</a:t>
            </a:r>
            <a:endParaRPr lang="en-US" sz="2400" dirty="0">
              <a:solidFill>
                <a:srgbClr val="FFFF00"/>
              </a:solidFill>
              <a:latin typeface="Comic Sans MS" pitchFamily="66" charset="0"/>
            </a:endParaRP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279" t="37752" r="60658" b="15205"/>
          <a:stretch/>
        </p:blipFill>
        <p:spPr bwMode="auto">
          <a:xfrm>
            <a:off x="1600200" y="2042160"/>
            <a:ext cx="2286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2508" t="40313" r="15392" b="15261"/>
          <a:stretch/>
        </p:blipFill>
        <p:spPr bwMode="auto">
          <a:xfrm>
            <a:off x="5105399" y="2026920"/>
            <a:ext cx="2209801"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539748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33</a:t>
            </a:fld>
            <a:endParaRPr lang="en"/>
          </a:p>
        </p:txBody>
      </p:sp>
      <p:sp>
        <p:nvSpPr>
          <p:cNvPr id="4" name="TextBox 3"/>
          <p:cNvSpPr txBox="1"/>
          <p:nvPr/>
        </p:nvSpPr>
        <p:spPr>
          <a:xfrm>
            <a:off x="3124200" y="914399"/>
            <a:ext cx="3276600" cy="461665"/>
          </a:xfrm>
          <a:prstGeom prst="rect">
            <a:avLst/>
          </a:prstGeom>
          <a:noFill/>
        </p:spPr>
        <p:txBody>
          <a:bodyPr wrap="square" rtlCol="0">
            <a:spAutoFit/>
          </a:bodyPr>
          <a:lstStyle/>
          <a:p>
            <a:r>
              <a:rPr lang="en-US" sz="2400" b="1" dirty="0" smtClean="0">
                <a:solidFill>
                  <a:schemeClr val="bg2">
                    <a:lumMod val="20000"/>
                    <a:lumOff val="80000"/>
                  </a:schemeClr>
                </a:solidFill>
                <a:latin typeface="Segoe Print" pitchFamily="2" charset="0"/>
              </a:rPr>
              <a:t>Internal Anatomy</a:t>
            </a:r>
            <a:endParaRPr lang="en-US" sz="2400" b="1" dirty="0">
              <a:solidFill>
                <a:schemeClr val="bg2">
                  <a:lumMod val="20000"/>
                  <a:lumOff val="80000"/>
                </a:schemeClr>
              </a:solidFill>
              <a:latin typeface="Segoe Print" pitchFamily="2"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7962" t="25950" r="33198" b="20271"/>
          <a:stretch/>
        </p:blipFill>
        <p:spPr bwMode="auto">
          <a:xfrm>
            <a:off x="1676400" y="2133600"/>
            <a:ext cx="25146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0000" t="21608" r="21661" b="22944"/>
          <a:stretch/>
        </p:blipFill>
        <p:spPr bwMode="auto">
          <a:xfrm>
            <a:off x="5322569" y="2133600"/>
            <a:ext cx="2156461"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00196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Google Shape;288;p32"/>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34</a:t>
            </a:fld>
            <a:endParaRPr/>
          </a:p>
        </p:txBody>
      </p:sp>
      <p:sp>
        <p:nvSpPr>
          <p:cNvPr id="3" name="Rounded Rectangle 2"/>
          <p:cNvSpPr/>
          <p:nvPr/>
        </p:nvSpPr>
        <p:spPr>
          <a:xfrm>
            <a:off x="990600" y="850900"/>
            <a:ext cx="21336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b="1" dirty="0" smtClean="0">
                <a:solidFill>
                  <a:schemeClr val="tx1"/>
                </a:solidFill>
                <a:latin typeface="Comic Sans MS" pitchFamily="66" charset="0"/>
              </a:rPr>
              <a:t>INDICATIONS</a:t>
            </a:r>
            <a:endParaRPr lang="en-US" sz="1800" b="1" dirty="0">
              <a:solidFill>
                <a:schemeClr val="tx1"/>
              </a:solidFill>
              <a:latin typeface="Comic Sans MS" pitchFamily="66" charset="0"/>
            </a:endParaRPr>
          </a:p>
        </p:txBody>
      </p:sp>
      <p:pic>
        <p:nvPicPr>
          <p:cNvPr id="4" name="Picture 5"/>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1628800"/>
            <a:ext cx="5248808"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99592" y="2785120"/>
            <a:ext cx="518457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duotone>
              <a:prstClr val="black"/>
              <a:schemeClr val="tx1">
                <a:tint val="45000"/>
                <a:satMod val="400000"/>
              </a:schemeClr>
            </a:duotone>
            <a:extLst>
              <a:ext uri="{28A0092B-C50C-407E-A947-70E740481C1C}">
                <a14:useLocalDpi xmlns:a14="http://schemas.microsoft.com/office/drawing/2010/main" xmlns="" val="0"/>
              </a:ext>
            </a:extLst>
          </a:blip>
          <a:srcRect/>
          <a:stretch>
            <a:fillRect/>
          </a:stretch>
        </p:blipFill>
        <p:spPr bwMode="auto">
          <a:xfrm>
            <a:off x="882700" y="3861048"/>
            <a:ext cx="5201468" cy="900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626468" y="1841986"/>
            <a:ext cx="441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Sufficient pulp chamber</a:t>
            </a:r>
            <a:endParaRPr lang="en-US" sz="2400" dirty="0">
              <a:solidFill>
                <a:schemeClr val="bg1"/>
              </a:solidFill>
              <a:latin typeface="Comic Sans MS" pitchFamily="66" charset="0"/>
            </a:endParaRPr>
          </a:p>
        </p:txBody>
      </p:sp>
      <p:sp>
        <p:nvSpPr>
          <p:cNvPr id="8" name="TextBox 7"/>
          <p:cNvSpPr txBox="1"/>
          <p:nvPr/>
        </p:nvSpPr>
        <p:spPr>
          <a:xfrm>
            <a:off x="1664568" y="2783642"/>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Adequate remaining tooth structure</a:t>
            </a:r>
            <a:endParaRPr lang="en-US" sz="2400" dirty="0">
              <a:solidFill>
                <a:schemeClr val="bg1"/>
              </a:solidFill>
              <a:latin typeface="Comic Sans MS" pitchFamily="66" charset="0"/>
            </a:endParaRPr>
          </a:p>
        </p:txBody>
      </p:sp>
      <p:sp>
        <p:nvSpPr>
          <p:cNvPr id="9" name="TextBox 8"/>
          <p:cNvSpPr txBox="1"/>
          <p:nvPr/>
        </p:nvSpPr>
        <p:spPr>
          <a:xfrm>
            <a:off x="1728800" y="3896082"/>
            <a:ext cx="4419600" cy="830997"/>
          </a:xfrm>
          <a:prstGeom prst="rect">
            <a:avLst/>
          </a:prstGeom>
          <a:noFill/>
        </p:spPr>
        <p:txBody>
          <a:bodyPr wrap="square" rtlCol="0">
            <a:spAutoFit/>
          </a:bodyPr>
          <a:lstStyle/>
          <a:p>
            <a:pPr algn="ctr"/>
            <a:r>
              <a:rPr lang="en-US" sz="2400" dirty="0" smtClean="0">
                <a:solidFill>
                  <a:schemeClr val="bg1"/>
                </a:solidFill>
                <a:latin typeface="Comic Sans MS" pitchFamily="66" charset="0"/>
              </a:rPr>
              <a:t>Tooth contains sufficiently large root canals</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2" name="Google Shape;212;p29"/>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35</a:t>
            </a:fld>
            <a:endParaRPr/>
          </a:p>
        </p:txBody>
      </p:sp>
      <p:sp>
        <p:nvSpPr>
          <p:cNvPr id="2" name="TextBox 1"/>
          <p:cNvSpPr txBox="1"/>
          <p:nvPr/>
        </p:nvSpPr>
        <p:spPr>
          <a:xfrm>
            <a:off x="3200400" y="774700"/>
            <a:ext cx="3352800" cy="523220"/>
          </a:xfrm>
          <a:prstGeom prst="rect">
            <a:avLst/>
          </a:prstGeom>
          <a:noFill/>
        </p:spPr>
        <p:txBody>
          <a:bodyPr wrap="square" rtlCol="0">
            <a:spAutoFit/>
          </a:bodyPr>
          <a:lstStyle/>
          <a:p>
            <a:r>
              <a:rPr lang="en-US" sz="2800" b="1" dirty="0" smtClean="0">
                <a:solidFill>
                  <a:srgbClr val="FFFF00"/>
                </a:solidFill>
                <a:latin typeface="Segoe Print" pitchFamily="2" charset="0"/>
              </a:rPr>
              <a:t>CONCLUSION</a:t>
            </a:r>
            <a:endParaRPr lang="en-US" sz="2800" b="1" dirty="0">
              <a:solidFill>
                <a:srgbClr val="FFFF00"/>
              </a:solidFill>
              <a:latin typeface="Segoe Print" pitchFamily="2" charset="0"/>
            </a:endParaRPr>
          </a:p>
        </p:txBody>
      </p:sp>
      <p:sp>
        <p:nvSpPr>
          <p:cNvPr id="3" name="TextBox 2"/>
          <p:cNvSpPr txBox="1"/>
          <p:nvPr/>
        </p:nvSpPr>
        <p:spPr>
          <a:xfrm>
            <a:off x="762000" y="1943099"/>
            <a:ext cx="7620000" cy="2400657"/>
          </a:xfrm>
          <a:prstGeom prst="rect">
            <a:avLst/>
          </a:prstGeom>
          <a:noFill/>
        </p:spPr>
        <p:txBody>
          <a:bodyPr wrap="square" rtlCol="0">
            <a:spAutoFit/>
          </a:bodyPr>
          <a:lstStyle/>
          <a:p>
            <a:pPr>
              <a:lnSpc>
                <a:spcPct val="150000"/>
              </a:lnSpc>
            </a:pPr>
            <a:r>
              <a:rPr lang="en-US" sz="2000" dirty="0">
                <a:solidFill>
                  <a:schemeClr val="bg1"/>
                </a:solidFill>
                <a:latin typeface="Comic Sans MS" pitchFamily="66" charset="0"/>
              </a:rPr>
              <a:t>W</a:t>
            </a:r>
            <a:r>
              <a:rPr lang="en-US" sz="2000" dirty="0" smtClean="0">
                <a:solidFill>
                  <a:schemeClr val="bg1"/>
                </a:solidFill>
                <a:latin typeface="Comic Sans MS" pitchFamily="66" charset="0"/>
              </a:rPr>
              <a:t>hile restoring class II lesions we must strive towards achieving proper form of the restoration. So that it can fulfill its function of providing longevity and stability to the natural dentition  without encroaching physiological limits of pulp, periodontium and occlusion.</a:t>
            </a:r>
            <a:endParaRPr lang="en-US" sz="20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ctrTitle" idx="4294967295"/>
          </p:nvPr>
        </p:nvSpPr>
        <p:spPr>
          <a:xfrm>
            <a:off x="925800" y="685800"/>
            <a:ext cx="7684800" cy="89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smtClean="0">
                <a:solidFill>
                  <a:srgbClr val="FFFF00"/>
                </a:solidFill>
                <a:latin typeface="Segoe Print" pitchFamily="2" charset="0"/>
              </a:rPr>
              <a:t>INTRODUCTION</a:t>
            </a:r>
            <a:endParaRPr b="1" dirty="0">
              <a:solidFill>
                <a:srgbClr val="FFFF00"/>
              </a:solidFill>
              <a:latin typeface="Segoe Print" pitchFamily="2" charset="0"/>
            </a:endParaRPr>
          </a:p>
        </p:txBody>
      </p:sp>
      <p:sp>
        <p:nvSpPr>
          <p:cNvPr id="85" name="Google Shape;85;p15"/>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1676400"/>
            <a:ext cx="8001000" cy="487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4" name="TextBox 3"/>
          <p:cNvSpPr txBox="1"/>
          <p:nvPr/>
        </p:nvSpPr>
        <p:spPr>
          <a:xfrm>
            <a:off x="2971800" y="762000"/>
            <a:ext cx="6172200" cy="523220"/>
          </a:xfrm>
          <a:prstGeom prst="rect">
            <a:avLst/>
          </a:prstGeom>
          <a:noFill/>
        </p:spPr>
        <p:txBody>
          <a:bodyPr wrap="square" rtlCol="0">
            <a:spAutoFit/>
          </a:bodyPr>
          <a:lstStyle/>
          <a:p>
            <a:r>
              <a:rPr lang="en-US" sz="2800" b="1" dirty="0" smtClean="0">
                <a:solidFill>
                  <a:srgbClr val="FFFF00"/>
                </a:solidFill>
                <a:latin typeface="Segoe Print" pitchFamily="2" charset="0"/>
              </a:rPr>
              <a:t>CLASSIFICATION</a:t>
            </a:r>
            <a:endParaRPr lang="en-US" sz="2800" b="1" dirty="0">
              <a:solidFill>
                <a:srgbClr val="FFFF00"/>
              </a:solidFill>
              <a:latin typeface="Segoe Print"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613" y="1447800"/>
            <a:ext cx="8486775" cy="3809999"/>
          </a:xfrm>
          <a:prstGeom prst="roundRect">
            <a:avLst>
              <a:gd name="adj" fmla="val 16667"/>
            </a:avLst>
          </a:prstGeom>
          <a:ln w="38100">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8"/>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3" name="TextBox 2"/>
          <p:cNvSpPr txBox="1"/>
          <p:nvPr/>
        </p:nvSpPr>
        <p:spPr>
          <a:xfrm>
            <a:off x="889000" y="609600"/>
            <a:ext cx="7924800" cy="523220"/>
          </a:xfrm>
          <a:prstGeom prst="rect">
            <a:avLst/>
          </a:prstGeom>
          <a:noFill/>
        </p:spPr>
        <p:txBody>
          <a:bodyPr wrap="square" rtlCol="0">
            <a:spAutoFit/>
          </a:bodyPr>
          <a:lstStyle/>
          <a:p>
            <a:r>
              <a:rPr lang="en-US" sz="2800" b="1" dirty="0" smtClean="0">
                <a:solidFill>
                  <a:srgbClr val="FFFF00"/>
                </a:solidFill>
                <a:latin typeface="Segoe Print" pitchFamily="2" charset="0"/>
              </a:rPr>
              <a:t>PRINCIPLES OF CAVITY PREPARATION</a:t>
            </a:r>
            <a:endParaRPr lang="en-US" sz="2800" b="1" dirty="0">
              <a:solidFill>
                <a:srgbClr val="FFFF00"/>
              </a:solidFill>
              <a:latin typeface="Segoe Print" pitchFamily="2" charset="0"/>
            </a:endParaRPr>
          </a:p>
        </p:txBody>
      </p:sp>
      <p:sp>
        <p:nvSpPr>
          <p:cNvPr id="4" name="TextBox 3"/>
          <p:cNvSpPr txBox="1"/>
          <p:nvPr/>
        </p:nvSpPr>
        <p:spPr>
          <a:xfrm>
            <a:off x="723900" y="1521767"/>
            <a:ext cx="7924800" cy="2954655"/>
          </a:xfrm>
          <a:prstGeom prst="rect">
            <a:avLst/>
          </a:prstGeom>
          <a:noFill/>
        </p:spPr>
        <p:txBody>
          <a:bodyPr wrap="square" rtlCol="0">
            <a:spAutoFit/>
          </a:bodyPr>
          <a:lstStyle/>
          <a:p>
            <a:pPr>
              <a:lnSpc>
                <a:spcPct val="150000"/>
              </a:lnSpc>
            </a:pPr>
            <a:r>
              <a:rPr lang="en-US" sz="2800" b="1" u="sng" dirty="0" smtClean="0">
                <a:solidFill>
                  <a:srgbClr val="FFC000"/>
                </a:solidFill>
                <a:latin typeface="Segoe UI Semilight" pitchFamily="34" charset="0"/>
                <a:cs typeface="Segoe UI Semilight" pitchFamily="34" charset="0"/>
              </a:rPr>
              <a:t>Stage I</a:t>
            </a:r>
          </a:p>
          <a:p>
            <a:pPr>
              <a:lnSpc>
                <a:spcPct val="150000"/>
              </a:lnSpc>
            </a:pPr>
            <a:r>
              <a:rPr lang="en-US" sz="2400" b="1" dirty="0" smtClean="0">
                <a:solidFill>
                  <a:schemeClr val="bg1"/>
                </a:solidFill>
                <a:latin typeface="Comic Sans MS" pitchFamily="66" charset="0"/>
                <a:cs typeface="Segoe UI Semilight" pitchFamily="34" charset="0"/>
              </a:rPr>
              <a:t>- Outline form</a:t>
            </a:r>
          </a:p>
          <a:p>
            <a:pPr>
              <a:lnSpc>
                <a:spcPct val="150000"/>
              </a:lnSpc>
            </a:pPr>
            <a:r>
              <a:rPr lang="en-US" sz="2400" b="1" dirty="0" smtClean="0">
                <a:solidFill>
                  <a:schemeClr val="bg1"/>
                </a:solidFill>
                <a:latin typeface="Comic Sans MS" pitchFamily="66" charset="0"/>
                <a:cs typeface="Segoe UI Semilight" pitchFamily="34" charset="0"/>
              </a:rPr>
              <a:t>- Primary Resistance form</a:t>
            </a:r>
          </a:p>
          <a:p>
            <a:pPr>
              <a:lnSpc>
                <a:spcPct val="150000"/>
              </a:lnSpc>
            </a:pPr>
            <a:r>
              <a:rPr lang="en-US" sz="2400" b="1" dirty="0" smtClean="0">
                <a:solidFill>
                  <a:schemeClr val="bg1"/>
                </a:solidFill>
                <a:latin typeface="Comic Sans MS" pitchFamily="66" charset="0"/>
                <a:cs typeface="Segoe UI Semilight" pitchFamily="34" charset="0"/>
              </a:rPr>
              <a:t>- Primary Retention form</a:t>
            </a:r>
          </a:p>
          <a:p>
            <a:pPr>
              <a:lnSpc>
                <a:spcPct val="150000"/>
              </a:lnSpc>
            </a:pPr>
            <a:r>
              <a:rPr lang="en-US" sz="2400" b="1" dirty="0" smtClean="0">
                <a:solidFill>
                  <a:schemeClr val="bg1"/>
                </a:solidFill>
                <a:latin typeface="Comic Sans MS" pitchFamily="66" charset="0"/>
                <a:cs typeface="Segoe UI Semilight" pitchFamily="34" charset="0"/>
              </a:rPr>
              <a:t>- Convenience form</a:t>
            </a:r>
            <a:endParaRPr lang="en-US" sz="2400" b="1" dirty="0">
              <a:solidFill>
                <a:schemeClr val="bg1"/>
              </a:solidFill>
              <a:latin typeface="Comic Sans MS" pitchFamily="66" charset="0"/>
              <a:cs typeface="Segoe UI Semi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
        <p:nvSpPr>
          <p:cNvPr id="3" name="TextBox 2"/>
          <p:cNvSpPr txBox="1"/>
          <p:nvPr/>
        </p:nvSpPr>
        <p:spPr>
          <a:xfrm>
            <a:off x="838200" y="990600"/>
            <a:ext cx="8077200" cy="4154984"/>
          </a:xfrm>
          <a:prstGeom prst="rect">
            <a:avLst/>
          </a:prstGeom>
          <a:noFill/>
        </p:spPr>
        <p:txBody>
          <a:bodyPr wrap="square" rtlCol="0">
            <a:spAutoFit/>
          </a:bodyPr>
          <a:lstStyle/>
          <a:p>
            <a:pPr>
              <a:lnSpc>
                <a:spcPct val="150000"/>
              </a:lnSpc>
            </a:pPr>
            <a:r>
              <a:rPr lang="en-US" sz="2800" b="1" u="sng" dirty="0" smtClean="0">
                <a:solidFill>
                  <a:srgbClr val="FFC000"/>
                </a:solidFill>
                <a:latin typeface="Segoe UI Semilight" pitchFamily="34" charset="0"/>
                <a:cs typeface="Segoe UI Semilight" pitchFamily="34" charset="0"/>
              </a:rPr>
              <a:t>Stage 2</a:t>
            </a:r>
          </a:p>
          <a:p>
            <a:pPr>
              <a:lnSpc>
                <a:spcPct val="150000"/>
              </a:lnSpc>
            </a:pPr>
            <a:r>
              <a:rPr lang="en-US" sz="2400" dirty="0" smtClean="0">
                <a:solidFill>
                  <a:schemeClr val="bg1"/>
                </a:solidFill>
                <a:latin typeface="Comic Sans MS" pitchFamily="66" charset="0"/>
                <a:cs typeface="Segoe UI Semilight" pitchFamily="34" charset="0"/>
              </a:rPr>
              <a:t>- Removal of remaining carious dentin</a:t>
            </a:r>
          </a:p>
          <a:p>
            <a:pPr>
              <a:lnSpc>
                <a:spcPct val="150000"/>
              </a:lnSpc>
            </a:pPr>
            <a:r>
              <a:rPr lang="en-US" sz="2400" dirty="0" smtClean="0">
                <a:solidFill>
                  <a:schemeClr val="bg1"/>
                </a:solidFill>
                <a:latin typeface="Comic Sans MS" pitchFamily="66" charset="0"/>
                <a:cs typeface="Segoe UI Semilight" pitchFamily="34" charset="0"/>
              </a:rPr>
              <a:t>- Pulp protection</a:t>
            </a:r>
          </a:p>
          <a:p>
            <a:pPr>
              <a:lnSpc>
                <a:spcPct val="150000"/>
              </a:lnSpc>
            </a:pPr>
            <a:r>
              <a:rPr lang="en-US" sz="2400" dirty="0" smtClean="0">
                <a:solidFill>
                  <a:schemeClr val="bg1"/>
                </a:solidFill>
                <a:latin typeface="Comic Sans MS" pitchFamily="66" charset="0"/>
                <a:cs typeface="Segoe UI Semilight" pitchFamily="34" charset="0"/>
              </a:rPr>
              <a:t>- Secondary resistance and retention form</a:t>
            </a:r>
          </a:p>
          <a:p>
            <a:pPr>
              <a:lnSpc>
                <a:spcPct val="150000"/>
              </a:lnSpc>
            </a:pPr>
            <a:r>
              <a:rPr lang="en-US" sz="2400" dirty="0" smtClean="0">
                <a:solidFill>
                  <a:schemeClr val="bg1"/>
                </a:solidFill>
                <a:latin typeface="Comic Sans MS" pitchFamily="66" charset="0"/>
                <a:cs typeface="Segoe UI Semilight" pitchFamily="34" charset="0"/>
              </a:rPr>
              <a:t>- Finishing of enamel walls and margins</a:t>
            </a:r>
          </a:p>
          <a:p>
            <a:pPr>
              <a:lnSpc>
                <a:spcPct val="150000"/>
              </a:lnSpc>
            </a:pPr>
            <a:r>
              <a:rPr lang="en-US" sz="2400" dirty="0" smtClean="0">
                <a:solidFill>
                  <a:schemeClr val="bg1"/>
                </a:solidFill>
                <a:latin typeface="Comic Sans MS" pitchFamily="66" charset="0"/>
                <a:cs typeface="Segoe UI Semilight" pitchFamily="34" charset="0"/>
              </a:rPr>
              <a:t>- </a:t>
            </a:r>
            <a:r>
              <a:rPr lang="en-US" sz="2400" dirty="0" err="1" smtClean="0">
                <a:solidFill>
                  <a:schemeClr val="bg1"/>
                </a:solidFill>
                <a:latin typeface="Comic Sans MS" pitchFamily="66" charset="0"/>
                <a:cs typeface="Segoe UI Semilight" pitchFamily="34" charset="0"/>
              </a:rPr>
              <a:t>Cleaning,inspecting</a:t>
            </a:r>
            <a:r>
              <a:rPr lang="en-US" sz="2400" dirty="0" smtClean="0">
                <a:solidFill>
                  <a:schemeClr val="bg1"/>
                </a:solidFill>
                <a:latin typeface="Comic Sans MS" pitchFamily="66" charset="0"/>
                <a:cs typeface="Segoe UI Semilight" pitchFamily="34" charset="0"/>
              </a:rPr>
              <a:t> and sealing</a:t>
            </a:r>
          </a:p>
          <a:p>
            <a:pPr>
              <a:lnSpc>
                <a:spcPct val="150000"/>
              </a:lnSpc>
            </a:pPr>
            <a:endParaRPr lang="en-US" sz="2800" dirty="0" smtClean="0">
              <a:solidFill>
                <a:srgbClr val="FFC000"/>
              </a:solidFill>
              <a:latin typeface="Comic Sans MS" pitchFamily="66" charset="0"/>
            </a:endParaRPr>
          </a:p>
        </p:txBody>
      </p:sp>
    </p:spTree>
    <p:extLst>
      <p:ext uri="{BB962C8B-B14F-4D97-AF65-F5344CB8AC3E}">
        <p14:creationId xmlns:p14="http://schemas.microsoft.com/office/powerpoint/2010/main" xmlns="" val="238403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3" name="Google Shape;113;p19"/>
          <p:cNvGrpSpPr/>
          <p:nvPr/>
        </p:nvGrpSpPr>
        <p:grpSpPr>
          <a:xfrm>
            <a:off x="4062077" y="658870"/>
            <a:ext cx="1019856" cy="986210"/>
            <a:chOff x="1247825" y="5001950"/>
            <a:chExt cx="443300" cy="428675"/>
          </a:xfrm>
        </p:grpSpPr>
        <p:sp>
          <p:nvSpPr>
            <p:cNvPr id="114" name="Google Shape;114;p19"/>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2857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9"/>
          <p:cNvSpPr txBox="1">
            <a:spLocks noGrp="1"/>
          </p:cNvSpPr>
          <p:nvPr>
            <p:ph type="sldNum" idx="12"/>
          </p:nvPr>
        </p:nvSpPr>
        <p:spPr>
          <a:xfrm>
            <a:off x="4297650" y="6333134"/>
            <a:ext cx="548700" cy="52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
        <p:nvSpPr>
          <p:cNvPr id="2" name="TextBox 1"/>
          <p:cNvSpPr txBox="1"/>
          <p:nvPr/>
        </p:nvSpPr>
        <p:spPr>
          <a:xfrm>
            <a:off x="1995833" y="905699"/>
            <a:ext cx="6172200" cy="461665"/>
          </a:xfrm>
          <a:prstGeom prst="rect">
            <a:avLst/>
          </a:prstGeom>
          <a:noFill/>
        </p:spPr>
        <p:txBody>
          <a:bodyPr wrap="square" rtlCol="0">
            <a:spAutoFit/>
          </a:bodyPr>
          <a:lstStyle/>
          <a:p>
            <a:r>
              <a:rPr lang="en-US" sz="2400" b="1" dirty="0" smtClean="0">
                <a:solidFill>
                  <a:srgbClr val="FFFF00"/>
                </a:solidFill>
                <a:latin typeface="Segoe Print" pitchFamily="2" charset="0"/>
                <a:cs typeface="Segoe UI Semilight" pitchFamily="34" charset="0"/>
              </a:rPr>
              <a:t>CLASS II CAVITY PREPARATION</a:t>
            </a:r>
            <a:endParaRPr lang="en-US" sz="2400" b="1" dirty="0">
              <a:solidFill>
                <a:srgbClr val="FFFF00"/>
              </a:solidFill>
              <a:latin typeface="Segoe Print" pitchFamily="2" charset="0"/>
              <a:cs typeface="Segoe UI Semilight"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3800" y="1790700"/>
            <a:ext cx="624840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8" name="Google Shape;128;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a:p>
        </p:txBody>
      </p:sp>
      <p:sp>
        <p:nvSpPr>
          <p:cNvPr id="5" name="TextBox 4"/>
          <p:cNvSpPr txBox="1"/>
          <p:nvPr/>
        </p:nvSpPr>
        <p:spPr>
          <a:xfrm>
            <a:off x="1143000" y="1066800"/>
            <a:ext cx="7315200" cy="523220"/>
          </a:xfrm>
          <a:prstGeom prst="rect">
            <a:avLst/>
          </a:prstGeom>
          <a:noFill/>
        </p:spPr>
        <p:txBody>
          <a:bodyPr wrap="square" rtlCol="0">
            <a:spAutoFit/>
          </a:bodyPr>
          <a:lstStyle/>
          <a:p>
            <a:r>
              <a:rPr lang="en-US" sz="2800" b="1" dirty="0" smtClean="0">
                <a:solidFill>
                  <a:srgbClr val="FFFF00"/>
                </a:solidFill>
                <a:latin typeface="Segoe Print" pitchFamily="2" charset="0"/>
              </a:rPr>
              <a:t>Need for Class II cavity modifications</a:t>
            </a:r>
            <a:endParaRPr lang="en-US" sz="2800" b="1" dirty="0">
              <a:solidFill>
                <a:srgbClr val="FFFF00"/>
              </a:solidFill>
              <a:latin typeface="Segoe Print" pitchFamily="2" charset="0"/>
            </a:endParaRPr>
          </a:p>
        </p:txBody>
      </p:sp>
      <p:sp>
        <p:nvSpPr>
          <p:cNvPr id="2" name="Oval 1"/>
          <p:cNvSpPr/>
          <p:nvPr/>
        </p:nvSpPr>
        <p:spPr>
          <a:xfrm>
            <a:off x="2667000" y="1981200"/>
            <a:ext cx="3886200" cy="3581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400" y="2514600"/>
            <a:ext cx="3035300" cy="2677656"/>
          </a:xfrm>
          <a:prstGeom prst="rect">
            <a:avLst/>
          </a:prstGeom>
          <a:noFill/>
        </p:spPr>
        <p:txBody>
          <a:bodyPr wrap="square" rtlCol="0">
            <a:spAutoFit/>
          </a:bodyPr>
          <a:lstStyle/>
          <a:p>
            <a:pPr marL="342900" indent="-342900">
              <a:buFont typeface="Wingdings" pitchFamily="2" charset="2"/>
              <a:buChar char="Ø"/>
            </a:pPr>
            <a:r>
              <a:rPr lang="en-US" sz="2400" b="1" dirty="0" smtClean="0">
                <a:solidFill>
                  <a:schemeClr val="tx1">
                    <a:lumMod val="85000"/>
                    <a:lumOff val="15000"/>
                  </a:schemeClr>
                </a:solidFill>
                <a:latin typeface="Comic Sans MS" pitchFamily="66" charset="0"/>
              </a:rPr>
              <a:t>Amount of Tooth structure </a:t>
            </a:r>
          </a:p>
          <a:p>
            <a:pPr marL="342900" indent="-342900">
              <a:buFont typeface="Wingdings" pitchFamily="2" charset="2"/>
              <a:buChar char="Ø"/>
            </a:pPr>
            <a:endParaRPr lang="en-US" sz="2400" b="1" dirty="0">
              <a:solidFill>
                <a:schemeClr val="tx1">
                  <a:lumMod val="85000"/>
                  <a:lumOff val="15000"/>
                </a:schemeClr>
              </a:solidFill>
              <a:latin typeface="Comic Sans MS" pitchFamily="66" charset="0"/>
            </a:endParaRPr>
          </a:p>
          <a:p>
            <a:pPr marL="342900" indent="-342900">
              <a:buFont typeface="Wingdings" pitchFamily="2" charset="2"/>
              <a:buChar char="Ø"/>
            </a:pPr>
            <a:r>
              <a:rPr lang="en-US" sz="2400" b="1" dirty="0" smtClean="0">
                <a:solidFill>
                  <a:schemeClr val="tx1">
                    <a:lumMod val="85000"/>
                    <a:lumOff val="15000"/>
                  </a:schemeClr>
                </a:solidFill>
                <a:latin typeface="Comic Sans MS" pitchFamily="66" charset="0"/>
              </a:rPr>
              <a:t>Prognosis</a:t>
            </a:r>
          </a:p>
          <a:p>
            <a:pPr marL="342900" indent="-342900">
              <a:buFont typeface="Wingdings" pitchFamily="2" charset="2"/>
              <a:buChar char="Ø"/>
            </a:pPr>
            <a:endParaRPr lang="en-US" sz="2400" b="1" dirty="0">
              <a:solidFill>
                <a:schemeClr val="tx1">
                  <a:lumMod val="85000"/>
                  <a:lumOff val="15000"/>
                </a:schemeClr>
              </a:solidFill>
              <a:latin typeface="Comic Sans MS" pitchFamily="66" charset="0"/>
            </a:endParaRPr>
          </a:p>
          <a:p>
            <a:pPr marL="342900" indent="-342900">
              <a:buFont typeface="Wingdings" pitchFamily="2" charset="2"/>
              <a:buChar char="Ø"/>
            </a:pPr>
            <a:r>
              <a:rPr lang="en-US" sz="2400" b="1" dirty="0" smtClean="0">
                <a:solidFill>
                  <a:schemeClr val="tx1">
                    <a:lumMod val="85000"/>
                    <a:lumOff val="15000"/>
                  </a:schemeClr>
                </a:solidFill>
                <a:latin typeface="Comic Sans MS" pitchFamily="66" charset="0"/>
              </a:rPr>
              <a:t>Stress distribution</a:t>
            </a:r>
            <a:endParaRPr lang="en-US" sz="2400" b="1" dirty="0">
              <a:solidFill>
                <a:schemeClr val="tx1">
                  <a:lumMod val="85000"/>
                  <a:lumOff val="15000"/>
                </a:schemeClr>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sper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388</Words>
  <Application>Microsoft Office PowerPoint</Application>
  <PresentationFormat>On-screen Show (4:3)</PresentationFormat>
  <Paragraphs>130</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Prospero template</vt:lpstr>
      <vt:lpstr>Class II cavity modifications</vt:lpstr>
      <vt:lpstr>Contents</vt:lpstr>
      <vt:lpstr>Slide 3</vt:lpstr>
      <vt:lpstr>INTRODUCTION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II cavity modifications</dc:title>
  <cp:lastModifiedBy>Anitha Medam</cp:lastModifiedBy>
  <cp:revision>50</cp:revision>
  <dcterms:modified xsi:type="dcterms:W3CDTF">2022-04-08T05:36:35Z</dcterms:modified>
</cp:coreProperties>
</file>